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7" r:id="rId3"/>
    <p:sldId id="706" r:id="rId4"/>
    <p:sldId id="708" r:id="rId6"/>
    <p:sldId id="709" r:id="rId7"/>
    <p:sldId id="710" r:id="rId8"/>
    <p:sldId id="711" r:id="rId9"/>
    <p:sldId id="712" r:id="rId10"/>
    <p:sldId id="713" r:id="rId11"/>
    <p:sldId id="714" r:id="rId12"/>
    <p:sldId id="715" r:id="rId13"/>
    <p:sldId id="716" r:id="rId14"/>
    <p:sldId id="717" r:id="rId15"/>
    <p:sldId id="718" r:id="rId16"/>
    <p:sldId id="719" r:id="rId17"/>
    <p:sldId id="720" r:id="rId18"/>
    <p:sldId id="721" r:id="rId19"/>
    <p:sldId id="722" r:id="rId20"/>
    <p:sldId id="723" r:id="rId21"/>
    <p:sldId id="724" r:id="rId22"/>
    <p:sldId id="725" r:id="rId23"/>
    <p:sldId id="726" r:id="rId24"/>
    <p:sldId id="727" r:id="rId25"/>
    <p:sldId id="728" r:id="rId26"/>
    <p:sldId id="729" r:id="rId27"/>
    <p:sldId id="731" r:id="rId28"/>
    <p:sldId id="737" r:id="rId29"/>
    <p:sldId id="730" r:id="rId30"/>
    <p:sldId id="73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p:restoredTop sz="86275"/>
  </p:normalViewPr>
  <p:slideViewPr>
    <p:cSldViewPr snapToGrid="0" snapToObjects="1">
      <p:cViewPr varScale="1">
        <p:scale>
          <a:sx n="139" d="100"/>
          <a:sy n="139" d="100"/>
        </p:scale>
        <p:origin x="9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C7698-403A-944D-90A6-D355914C8EE9}"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CAD82-5A8D-7647-8397-E55F9F38293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321611-98B8-294B-B083-4C765DEA512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500CBE7-83C9-2C4F-92BC-3FAED3577E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500CBE7-83C9-2C4F-92BC-3FAED3577E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500CBE7-83C9-2C4F-92BC-3FAED3577E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500CBE7-83C9-2C4F-92BC-3FAED3577E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500CBE7-83C9-2C4F-92BC-3FAED3577EE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500CBE7-83C9-2C4F-92BC-3FAED3577EE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500CBE7-83C9-2C4F-92BC-3FAED3577EE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500CBE7-83C9-2C4F-92BC-3FAED3577EE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00CBE7-83C9-2C4F-92BC-3FAED3577EE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500CBE7-83C9-2C4F-92BC-3FAED3577EE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500CBE7-83C9-2C4F-92BC-3FAED3577EE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0976DF-5966-3A44-9A43-99A68102282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0CBE7-83C9-2C4F-92BC-3FAED3577EEA}"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976DF-5966-3A44-9A43-99A68102282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0.jpe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1"/>
          <a:stretch>
            <a:fillRect/>
          </a:stretch>
        </p:blipFill>
        <p:spPr>
          <a:xfrm>
            <a:off x="0" y="-33338"/>
            <a:ext cx="12192000" cy="6891338"/>
          </a:xfrm>
          <a:prstGeom prst="rect">
            <a:avLst/>
          </a:prstGeom>
        </p:spPr>
      </p:pic>
      <p:sp>
        <p:nvSpPr>
          <p:cNvPr id="5" name="Title 1"/>
          <p:cNvSpPr txBox="1"/>
          <p:nvPr/>
        </p:nvSpPr>
        <p:spPr>
          <a:xfrm>
            <a:off x="1393371" y="2089151"/>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302280"/>
                </a:solidFill>
                <a:latin typeface="Roboto" panose="02000000000000000000" pitchFamily="2" charset="0"/>
                <a:ea typeface="Roboto" panose="02000000000000000000" pitchFamily="2" charset="0"/>
              </a:rPr>
              <a:t>INTRODUCTION TO SYSTEM VERILOG </a:t>
            </a:r>
            <a:endParaRPr lang="en-US" b="1" dirty="0">
              <a:solidFill>
                <a:srgbClr val="302280"/>
              </a:solidFill>
              <a:latin typeface="Roboto" panose="02000000000000000000" pitchFamily="2" charset="0"/>
              <a:ea typeface="Roboto"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10227041"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3.8 Concatenate and replicate operators – Phép toán ghép và lặp số</a:t>
            </a:r>
            <a:endParaRPr lang="en-US" sz="2200" b="1" dirty="0">
              <a:solidFill>
                <a:srgbClr val="302280"/>
              </a:solidFill>
            </a:endParaRPr>
          </a:p>
        </p:txBody>
      </p:sp>
      <p:sp>
        <p:nvSpPr>
          <p:cNvPr id="2" name="Rectangle 1"/>
          <p:cNvSpPr/>
          <p:nvPr/>
        </p:nvSpPr>
        <p:spPr>
          <a:xfrm>
            <a:off x="310916" y="571637"/>
            <a:ext cx="10753060" cy="369332"/>
          </a:xfrm>
          <a:prstGeom prst="rect">
            <a:avLst/>
          </a:prstGeom>
        </p:spPr>
        <p:txBody>
          <a:bodyPr wrap="square">
            <a:spAutoFit/>
          </a:bodyPr>
          <a:lstStyle/>
          <a:p>
            <a:pPr marL="285750" indent="-285750">
              <a:buFont typeface="Courier New" panose="02070309020205020404" pitchFamily="49" charset="0"/>
              <a:buChar char="o"/>
            </a:pPr>
            <a:r>
              <a:rPr lang="en-US" dirty="0" err="1">
                <a:solidFill>
                  <a:srgbClr val="000000"/>
                </a:solidFill>
                <a:latin typeface="Helvetica" pitchFamily="2" charset="0"/>
              </a:rPr>
              <a:t>Đối</a:t>
            </a:r>
            <a:r>
              <a:rPr lang="en-US" dirty="0">
                <a:solidFill>
                  <a:srgbClr val="000000"/>
                </a:solidFill>
                <a:latin typeface="Helvetica" pitchFamily="2" charset="0"/>
              </a:rPr>
              <a:t> </a:t>
            </a:r>
            <a:r>
              <a:rPr lang="en-US" dirty="0" err="1">
                <a:solidFill>
                  <a:srgbClr val="000000"/>
                </a:solidFill>
                <a:latin typeface="Helvetica" pitchFamily="2" charset="0"/>
              </a:rPr>
              <a:t>với</a:t>
            </a:r>
            <a:r>
              <a:rPr lang="en-US" dirty="0">
                <a:solidFill>
                  <a:srgbClr val="000000"/>
                </a:solidFill>
                <a:latin typeface="Helvetica" pitchFamily="2" charset="0"/>
              </a:rPr>
              <a:t> </a:t>
            </a:r>
            <a:r>
              <a:rPr lang="en-US" dirty="0" err="1">
                <a:solidFill>
                  <a:srgbClr val="000000"/>
                </a:solidFill>
                <a:latin typeface="Helvetica" pitchFamily="2" charset="0"/>
              </a:rPr>
              <a:t>việc</a:t>
            </a:r>
            <a:r>
              <a:rPr lang="en-US" dirty="0">
                <a:solidFill>
                  <a:srgbClr val="000000"/>
                </a:solidFill>
                <a:latin typeface="Helvetica" pitchFamily="2" charset="0"/>
              </a:rPr>
              <a:t> </a:t>
            </a:r>
            <a:r>
              <a:rPr lang="en-US" dirty="0" err="1">
                <a:solidFill>
                  <a:srgbClr val="000000"/>
                </a:solidFill>
                <a:latin typeface="Helvetica" pitchFamily="2" charset="0"/>
              </a:rPr>
              <a:t>tạo</a:t>
            </a:r>
            <a:r>
              <a:rPr lang="en-US" dirty="0">
                <a:solidFill>
                  <a:srgbClr val="000000"/>
                </a:solidFill>
                <a:latin typeface="Helvetica" pitchFamily="2" charset="0"/>
              </a:rPr>
              <a:t> ra vector </a:t>
            </a:r>
            <a:r>
              <a:rPr lang="en-US" dirty="0" err="1">
                <a:solidFill>
                  <a:srgbClr val="000000"/>
                </a:solidFill>
                <a:latin typeface="Helvetica" pitchFamily="2" charset="0"/>
              </a:rPr>
              <a:t>có</a:t>
            </a:r>
            <a:r>
              <a:rPr lang="en-US" dirty="0">
                <a:solidFill>
                  <a:srgbClr val="000000"/>
                </a:solidFill>
                <a:latin typeface="Helvetica" pitchFamily="2" charset="0"/>
              </a:rPr>
              <a:t> </a:t>
            </a:r>
            <a:r>
              <a:rPr lang="en-US" dirty="0" err="1">
                <a:solidFill>
                  <a:srgbClr val="000000"/>
                </a:solidFill>
                <a:latin typeface="Helvetica" pitchFamily="2" charset="0"/>
              </a:rPr>
              <a:t>số</a:t>
            </a:r>
            <a:r>
              <a:rPr lang="en-US" dirty="0">
                <a:solidFill>
                  <a:srgbClr val="000000"/>
                </a:solidFill>
                <a:latin typeface="Helvetica" pitchFamily="2" charset="0"/>
              </a:rPr>
              <a:t> bit </a:t>
            </a:r>
            <a:r>
              <a:rPr lang="en-US" dirty="0" err="1">
                <a:solidFill>
                  <a:srgbClr val="000000"/>
                </a:solidFill>
                <a:latin typeface="Helvetica" pitchFamily="2" charset="0"/>
              </a:rPr>
              <a:t>lớn</a:t>
            </a:r>
            <a:r>
              <a:rPr lang="en-US" dirty="0">
                <a:solidFill>
                  <a:srgbClr val="000000"/>
                </a:solidFill>
                <a:latin typeface="Helvetica" pitchFamily="2" charset="0"/>
              </a:rPr>
              <a:t>, </a:t>
            </a:r>
            <a:r>
              <a:rPr lang="en-US" dirty="0" err="1">
                <a:solidFill>
                  <a:srgbClr val="000000"/>
                </a:solidFill>
                <a:latin typeface="Helvetica" pitchFamily="2" charset="0"/>
              </a:rPr>
              <a:t>hoặc</a:t>
            </a:r>
            <a:r>
              <a:rPr lang="en-US" dirty="0">
                <a:solidFill>
                  <a:srgbClr val="000000"/>
                </a:solidFill>
                <a:latin typeface="Helvetica" pitchFamily="2" charset="0"/>
              </a:rPr>
              <a:t> </a:t>
            </a:r>
            <a:r>
              <a:rPr lang="en-US" dirty="0" err="1">
                <a:solidFill>
                  <a:srgbClr val="000000"/>
                </a:solidFill>
                <a:latin typeface="Helvetica" pitchFamily="2" charset="0"/>
              </a:rPr>
              <a:t>ghép</a:t>
            </a:r>
            <a:r>
              <a:rPr lang="en-US" dirty="0">
                <a:solidFill>
                  <a:srgbClr val="000000"/>
                </a:solidFill>
                <a:latin typeface="Helvetica" pitchFamily="2" charset="0"/>
              </a:rPr>
              <a:t> </a:t>
            </a:r>
            <a:r>
              <a:rPr lang="en-US" dirty="0" err="1">
                <a:solidFill>
                  <a:srgbClr val="000000"/>
                </a:solidFill>
                <a:latin typeface="Helvetica" pitchFamily="2" charset="0"/>
              </a:rPr>
              <a:t>nhiều</a:t>
            </a:r>
            <a:r>
              <a:rPr lang="en-US" dirty="0">
                <a:solidFill>
                  <a:srgbClr val="000000"/>
                </a:solidFill>
                <a:latin typeface="Helvetica" pitchFamily="2" charset="0"/>
              </a:rPr>
              <a:t> signal </a:t>
            </a:r>
            <a:r>
              <a:rPr lang="en-US" dirty="0" err="1">
                <a:solidFill>
                  <a:srgbClr val="000000"/>
                </a:solidFill>
                <a:latin typeface="Helvetica" pitchFamily="2" charset="0"/>
              </a:rPr>
              <a:t>lại</a:t>
            </a:r>
            <a:r>
              <a:rPr lang="en-US" dirty="0">
                <a:solidFill>
                  <a:srgbClr val="000000"/>
                </a:solidFill>
                <a:latin typeface="Helvetica" pitchFamily="2" charset="0"/>
              </a:rPr>
              <a:t> </a:t>
            </a:r>
            <a:r>
              <a:rPr lang="en-US" dirty="0" err="1">
                <a:solidFill>
                  <a:srgbClr val="000000"/>
                </a:solidFill>
                <a:latin typeface="Helvetica" pitchFamily="2" charset="0"/>
              </a:rPr>
              <a:t>thành</a:t>
            </a:r>
            <a:r>
              <a:rPr lang="en-US" dirty="0">
                <a:solidFill>
                  <a:srgbClr val="000000"/>
                </a:solidFill>
                <a:latin typeface="Helvetica" pitchFamily="2" charset="0"/>
              </a:rPr>
              <a:t> </a:t>
            </a:r>
            <a:r>
              <a:rPr lang="en-US" dirty="0" err="1">
                <a:solidFill>
                  <a:srgbClr val="000000"/>
                </a:solidFill>
                <a:latin typeface="Helvetica" pitchFamily="2" charset="0"/>
              </a:rPr>
              <a:t>một</a:t>
            </a:r>
            <a:r>
              <a:rPr lang="en-US" dirty="0">
                <a:solidFill>
                  <a:srgbClr val="000000"/>
                </a:solidFill>
                <a:latin typeface="Helvetica" pitchFamily="2" charset="0"/>
              </a:rPr>
              <a:t> signal </a:t>
            </a:r>
            <a:r>
              <a:rPr lang="en-US" dirty="0" err="1">
                <a:solidFill>
                  <a:srgbClr val="000000"/>
                </a:solidFill>
                <a:latin typeface="Helvetica" pitchFamily="2" charset="0"/>
              </a:rPr>
              <a:t>có</a:t>
            </a:r>
            <a:r>
              <a:rPr lang="en-US" dirty="0">
                <a:solidFill>
                  <a:srgbClr val="000000"/>
                </a:solidFill>
                <a:latin typeface="Helvetica" pitchFamily="2" charset="0"/>
              </a:rPr>
              <a:t> </a:t>
            </a:r>
            <a:r>
              <a:rPr lang="en-US" dirty="0" err="1">
                <a:solidFill>
                  <a:srgbClr val="000000"/>
                </a:solidFill>
                <a:latin typeface="Helvetica" pitchFamily="2" charset="0"/>
              </a:rPr>
              <a:t>số</a:t>
            </a:r>
            <a:r>
              <a:rPr lang="en-US" dirty="0">
                <a:solidFill>
                  <a:srgbClr val="000000"/>
                </a:solidFill>
                <a:latin typeface="Helvetica" pitchFamily="2" charset="0"/>
              </a:rPr>
              <a:t> bit </a:t>
            </a:r>
            <a:r>
              <a:rPr lang="en-US" dirty="0" err="1">
                <a:solidFill>
                  <a:srgbClr val="000000"/>
                </a:solidFill>
                <a:latin typeface="Helvetica" pitchFamily="2" charset="0"/>
              </a:rPr>
              <a:t>lớn</a:t>
            </a:r>
            <a:r>
              <a:rPr lang="en-US" dirty="0">
                <a:solidFill>
                  <a:srgbClr val="000000"/>
                </a:solidFill>
                <a:latin typeface="Helvetica" pitchFamily="2" charset="0"/>
              </a:rPr>
              <a:t>.</a:t>
            </a:r>
            <a:endParaRPr lang="en-US"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310916" y="1012783"/>
            <a:ext cx="6569001" cy="3577284"/>
          </a:xfrm>
          <a:prstGeom prst="rect">
            <a:avLst/>
          </a:prstGeom>
        </p:spPr>
      </p:pic>
      <p:pic>
        <p:nvPicPr>
          <p:cNvPr id="5" name="Picture 4"/>
          <p:cNvPicPr>
            <a:picLocks noChangeAspect="1"/>
          </p:cNvPicPr>
          <p:nvPr/>
        </p:nvPicPr>
        <p:blipFill>
          <a:blip r:embed="rId3"/>
          <a:stretch>
            <a:fillRect/>
          </a:stretch>
        </p:blipFill>
        <p:spPr>
          <a:xfrm>
            <a:off x="310916" y="4657233"/>
            <a:ext cx="7912100" cy="2133600"/>
          </a:xfrm>
          <a:prstGeom prst="rect">
            <a:avLst/>
          </a:prstGeom>
        </p:spPr>
      </p:pic>
      <p:sp>
        <p:nvSpPr>
          <p:cNvPr id="6" name="Rectangle 5"/>
          <p:cNvSpPr/>
          <p:nvPr/>
        </p:nvSpPr>
        <p:spPr>
          <a:xfrm>
            <a:off x="7190833" y="2513102"/>
            <a:ext cx="4690251" cy="646331"/>
          </a:xfrm>
          <a:prstGeom prst="rect">
            <a:avLst/>
          </a:prstGeom>
        </p:spPr>
        <p:txBody>
          <a:bodyPr wrap="square">
            <a:spAutoFit/>
          </a:bodyPr>
          <a:lstStyle/>
          <a:p>
            <a:pPr marL="285750" indent="-285750">
              <a:buFont typeface="Wingdings" panose="05000000000000000000" pitchFamily="2" charset="2"/>
              <a:buChar char="v"/>
            </a:pPr>
            <a:r>
              <a:rPr lang="vi-VN" i="1" dirty="0">
                <a:solidFill>
                  <a:srgbClr val="000000"/>
                </a:solidFill>
                <a:latin typeface="Helvetica" pitchFamily="2" charset="0"/>
              </a:rPr>
              <a:t>Cần</a:t>
            </a:r>
            <a:r>
              <a:rPr lang="vi-VN" dirty="0">
                <a:solidFill>
                  <a:srgbClr val="000000"/>
                </a:solidFill>
                <a:latin typeface="Helvetica" pitchFamily="2" charset="0"/>
              </a:rPr>
              <a:t> </a:t>
            </a:r>
            <a:r>
              <a:rPr lang="vi-VN" i="1" dirty="0">
                <a:solidFill>
                  <a:srgbClr val="000000"/>
                </a:solidFill>
                <a:latin typeface="Helvetica" pitchFamily="2" charset="0"/>
              </a:rPr>
              <a:t>lưu</a:t>
            </a:r>
            <a:r>
              <a:rPr lang="vi-VN" dirty="0">
                <a:solidFill>
                  <a:srgbClr val="000000"/>
                </a:solidFill>
                <a:latin typeface="Helvetica" pitchFamily="2" charset="0"/>
              </a:rPr>
              <a:t> </a:t>
            </a:r>
            <a:r>
              <a:rPr lang="vi-VN" i="1" dirty="0">
                <a:solidFill>
                  <a:srgbClr val="000000"/>
                </a:solidFill>
                <a:latin typeface="Helvetica" pitchFamily="2" charset="0"/>
              </a:rPr>
              <a:t>tâm</a:t>
            </a:r>
            <a:r>
              <a:rPr lang="vi-VN" dirty="0">
                <a:solidFill>
                  <a:srgbClr val="000000"/>
                </a:solidFill>
                <a:latin typeface="Helvetica" pitchFamily="2" charset="0"/>
              </a:rPr>
              <a:t> </a:t>
            </a:r>
            <a:r>
              <a:rPr lang="vi-VN" i="1" dirty="0">
                <a:solidFill>
                  <a:srgbClr val="000000"/>
                </a:solidFill>
                <a:latin typeface="Helvetica" pitchFamily="2" charset="0"/>
              </a:rPr>
              <a:t>tới</a:t>
            </a:r>
            <a:r>
              <a:rPr lang="vi-VN" dirty="0">
                <a:solidFill>
                  <a:srgbClr val="000000"/>
                </a:solidFill>
                <a:latin typeface="Helvetica" pitchFamily="2" charset="0"/>
              </a:rPr>
              <a:t> </a:t>
            </a:r>
            <a:r>
              <a:rPr lang="vi-VN" i="1" dirty="0">
                <a:solidFill>
                  <a:srgbClr val="000000"/>
                </a:solidFill>
                <a:latin typeface="Helvetica" pitchFamily="2" charset="0"/>
              </a:rPr>
              <a:t>độ</a:t>
            </a:r>
            <a:r>
              <a:rPr lang="vi-VN" dirty="0">
                <a:solidFill>
                  <a:srgbClr val="000000"/>
                </a:solidFill>
                <a:latin typeface="Helvetica" pitchFamily="2" charset="0"/>
              </a:rPr>
              <a:t> </a:t>
            </a:r>
            <a:r>
              <a:rPr lang="vi-VN" i="1" dirty="0">
                <a:solidFill>
                  <a:srgbClr val="000000"/>
                </a:solidFill>
                <a:latin typeface="Helvetica" pitchFamily="2" charset="0"/>
              </a:rPr>
              <a:t>dài</a:t>
            </a:r>
            <a:r>
              <a:rPr lang="vi-VN" dirty="0">
                <a:solidFill>
                  <a:srgbClr val="000000"/>
                </a:solidFill>
                <a:latin typeface="Helvetica" pitchFamily="2" charset="0"/>
              </a:rPr>
              <a:t> </a:t>
            </a:r>
            <a:r>
              <a:rPr lang="vi-VN" i="1" dirty="0">
                <a:solidFill>
                  <a:srgbClr val="000000"/>
                </a:solidFill>
                <a:latin typeface="Helvetica" pitchFamily="2" charset="0"/>
              </a:rPr>
              <a:t>bit</a:t>
            </a:r>
            <a:r>
              <a:rPr lang="vi-VN" dirty="0">
                <a:solidFill>
                  <a:srgbClr val="000000"/>
                </a:solidFill>
                <a:latin typeface="Helvetica" pitchFamily="2" charset="0"/>
              </a:rPr>
              <a:t> </a:t>
            </a:r>
            <a:r>
              <a:rPr lang="vi-VN" i="1" dirty="0">
                <a:solidFill>
                  <a:srgbClr val="000000"/>
                </a:solidFill>
                <a:latin typeface="Helvetica" pitchFamily="2" charset="0"/>
              </a:rPr>
              <a:t>của</a:t>
            </a:r>
            <a:r>
              <a:rPr lang="vi-VN" dirty="0">
                <a:solidFill>
                  <a:srgbClr val="000000"/>
                </a:solidFill>
                <a:latin typeface="Helvetica" pitchFamily="2" charset="0"/>
              </a:rPr>
              <a:t> </a:t>
            </a:r>
            <a:r>
              <a:rPr lang="vi-VN" i="1" dirty="0">
                <a:solidFill>
                  <a:srgbClr val="000000"/>
                </a:solidFill>
                <a:latin typeface="Helvetica" pitchFamily="2" charset="0"/>
              </a:rPr>
              <a:t>signal</a:t>
            </a:r>
            <a:r>
              <a:rPr lang="vi-VN" dirty="0">
                <a:solidFill>
                  <a:srgbClr val="000000"/>
                </a:solidFill>
                <a:latin typeface="Helvetica" pitchFamily="2" charset="0"/>
              </a:rPr>
              <a:t> </a:t>
            </a:r>
            <a:r>
              <a:rPr lang="vi-VN" i="1" dirty="0">
                <a:solidFill>
                  <a:srgbClr val="000000"/>
                </a:solidFill>
                <a:latin typeface="Helvetica" pitchFamily="2" charset="0"/>
              </a:rPr>
              <a:t>khi</a:t>
            </a:r>
            <a:r>
              <a:rPr lang="vi-VN" dirty="0">
                <a:solidFill>
                  <a:srgbClr val="000000"/>
                </a:solidFill>
                <a:latin typeface="Helvetica" pitchFamily="2" charset="0"/>
              </a:rPr>
              <a:t> </a:t>
            </a:r>
            <a:r>
              <a:rPr lang="vi-VN" i="1" dirty="0">
                <a:solidFill>
                  <a:srgbClr val="000000"/>
                </a:solidFill>
                <a:latin typeface="Helvetica" pitchFamily="2" charset="0"/>
              </a:rPr>
              <a:t>concatenate</a:t>
            </a:r>
            <a:r>
              <a:rPr lang="vi-VN" dirty="0">
                <a:solidFill>
                  <a:srgbClr val="000000"/>
                </a:solidFill>
                <a:latin typeface="Helvetica" pitchFamily="2" charset="0"/>
              </a:rPr>
              <a:t> </a:t>
            </a:r>
            <a:r>
              <a:rPr lang="vi-VN" i="1" dirty="0">
                <a:solidFill>
                  <a:srgbClr val="000000"/>
                </a:solidFill>
                <a:latin typeface="Helvetica" pitchFamily="2" charset="0"/>
              </a:rPr>
              <a:t>hoặc</a:t>
            </a:r>
            <a:r>
              <a:rPr lang="vi-VN" dirty="0">
                <a:solidFill>
                  <a:srgbClr val="000000"/>
                </a:solidFill>
                <a:latin typeface="Helvetica" pitchFamily="2" charset="0"/>
              </a:rPr>
              <a:t> </a:t>
            </a:r>
            <a:r>
              <a:rPr lang="vi-VN" i="1" dirty="0">
                <a:solidFill>
                  <a:srgbClr val="000000"/>
                </a:solidFill>
                <a:latin typeface="Helvetica" pitchFamily="2" charset="0"/>
              </a:rPr>
              <a:t>replicate</a:t>
            </a:r>
            <a:endParaRPr lang="vi-VN" dirty="0">
              <a:solidFill>
                <a:srgbClr val="000000"/>
              </a:solidFill>
              <a:effectLst/>
              <a:latin typeface="Helvetica"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378"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4. Instantiation </a:t>
            </a:r>
            <a:endParaRPr lang="en-US" sz="2200" b="1" dirty="0">
              <a:solidFill>
                <a:srgbClr val="302280"/>
              </a:solidFill>
            </a:endParaRPr>
          </a:p>
        </p:txBody>
      </p:sp>
      <p:sp>
        <p:nvSpPr>
          <p:cNvPr id="2" name="Rectangle 1"/>
          <p:cNvSpPr/>
          <p:nvPr/>
        </p:nvSpPr>
        <p:spPr>
          <a:xfrm>
            <a:off x="412392" y="571637"/>
            <a:ext cx="11367213" cy="369332"/>
          </a:xfrm>
          <a:prstGeom prst="rect">
            <a:avLst/>
          </a:prstGeom>
        </p:spPr>
        <p:txBody>
          <a:bodyPr wrap="square">
            <a:spAutoFit/>
          </a:bodyPr>
          <a:lstStyle/>
          <a:p>
            <a:pPr marL="285750" indent="-285750">
              <a:buFont typeface="Courier New" panose="02070309020205020404" pitchFamily="49" charset="0"/>
              <a:buChar char="o"/>
            </a:pPr>
            <a:r>
              <a:rPr lang="en-US" dirty="0">
                <a:solidFill>
                  <a:srgbClr val="000000"/>
                </a:solidFill>
                <a:latin typeface="Helvetica" pitchFamily="2" charset="0"/>
              </a:rPr>
              <a:t>Instantiation </a:t>
            </a:r>
            <a:r>
              <a:rPr lang="en-US" dirty="0" err="1">
                <a:solidFill>
                  <a:srgbClr val="000000"/>
                </a:solidFill>
                <a:latin typeface="Helvetica" pitchFamily="2" charset="0"/>
              </a:rPr>
              <a:t>chỉ</a:t>
            </a:r>
            <a:r>
              <a:rPr lang="en-US" dirty="0">
                <a:solidFill>
                  <a:srgbClr val="000000"/>
                </a:solidFill>
                <a:latin typeface="Helvetica" pitchFamily="2" charset="0"/>
              </a:rPr>
              <a:t> </a:t>
            </a:r>
            <a:r>
              <a:rPr lang="en-US" dirty="0" err="1">
                <a:solidFill>
                  <a:srgbClr val="000000"/>
                </a:solidFill>
                <a:latin typeface="Helvetica" pitchFamily="2" charset="0"/>
              </a:rPr>
              <a:t>sự</a:t>
            </a:r>
            <a:r>
              <a:rPr lang="en-US" dirty="0">
                <a:solidFill>
                  <a:srgbClr val="000000"/>
                </a:solidFill>
                <a:latin typeface="Helvetica" pitchFamily="2" charset="0"/>
              </a:rPr>
              <a:t> </a:t>
            </a:r>
            <a:r>
              <a:rPr lang="en-US" dirty="0" err="1">
                <a:solidFill>
                  <a:srgbClr val="000000"/>
                </a:solidFill>
                <a:latin typeface="Helvetica" pitchFamily="2" charset="0"/>
              </a:rPr>
              <a:t>sử</a:t>
            </a:r>
            <a:r>
              <a:rPr lang="en-US" dirty="0">
                <a:solidFill>
                  <a:srgbClr val="000000"/>
                </a:solidFill>
                <a:latin typeface="Helvetica" pitchFamily="2" charset="0"/>
              </a:rPr>
              <a:t> </a:t>
            </a:r>
            <a:r>
              <a:rPr lang="en-US" dirty="0" err="1">
                <a:solidFill>
                  <a:srgbClr val="000000"/>
                </a:solidFill>
                <a:latin typeface="Helvetica" pitchFamily="2" charset="0"/>
              </a:rPr>
              <a:t>dụng</a:t>
            </a:r>
            <a:r>
              <a:rPr lang="en-US" dirty="0">
                <a:solidFill>
                  <a:srgbClr val="000000"/>
                </a:solidFill>
                <a:latin typeface="Helvetica" pitchFamily="2" charset="0"/>
              </a:rPr>
              <a:t> </a:t>
            </a:r>
            <a:r>
              <a:rPr lang="en-US" dirty="0" err="1">
                <a:solidFill>
                  <a:srgbClr val="000000"/>
                </a:solidFill>
                <a:latin typeface="Helvetica" pitchFamily="2" charset="0"/>
              </a:rPr>
              <a:t>một</a:t>
            </a:r>
            <a:r>
              <a:rPr lang="en-US" dirty="0">
                <a:solidFill>
                  <a:srgbClr val="000000"/>
                </a:solidFill>
                <a:latin typeface="Helvetica" pitchFamily="2" charset="0"/>
              </a:rPr>
              <a:t> hay </a:t>
            </a:r>
            <a:r>
              <a:rPr lang="en-US" dirty="0" err="1">
                <a:solidFill>
                  <a:srgbClr val="000000"/>
                </a:solidFill>
                <a:latin typeface="Helvetica" pitchFamily="2" charset="0"/>
              </a:rPr>
              <a:t>nhiều</a:t>
            </a:r>
            <a:r>
              <a:rPr lang="en-US" dirty="0">
                <a:solidFill>
                  <a:srgbClr val="000000"/>
                </a:solidFill>
                <a:latin typeface="Helvetica" pitchFamily="2" charset="0"/>
              </a:rPr>
              <a:t> module </a:t>
            </a:r>
            <a:r>
              <a:rPr lang="en-US" dirty="0" err="1">
                <a:solidFill>
                  <a:srgbClr val="000000"/>
                </a:solidFill>
                <a:latin typeface="Helvetica" pitchFamily="2" charset="0"/>
              </a:rPr>
              <a:t>khác</a:t>
            </a:r>
            <a:r>
              <a:rPr lang="en-US" dirty="0">
                <a:solidFill>
                  <a:srgbClr val="000000"/>
                </a:solidFill>
                <a:latin typeface="Helvetica" pitchFamily="2" charset="0"/>
              </a:rPr>
              <a:t> </a:t>
            </a:r>
            <a:r>
              <a:rPr lang="en-US" dirty="0" err="1">
                <a:solidFill>
                  <a:srgbClr val="000000"/>
                </a:solidFill>
                <a:latin typeface="Helvetica" pitchFamily="2" charset="0"/>
              </a:rPr>
              <a:t>đã</a:t>
            </a:r>
            <a:r>
              <a:rPr lang="en-US" dirty="0">
                <a:solidFill>
                  <a:srgbClr val="000000"/>
                </a:solidFill>
                <a:latin typeface="Helvetica" pitchFamily="2" charset="0"/>
              </a:rPr>
              <a:t> </a:t>
            </a:r>
            <a:r>
              <a:rPr lang="en-US" dirty="0" err="1">
                <a:solidFill>
                  <a:srgbClr val="000000"/>
                </a:solidFill>
                <a:latin typeface="Helvetica" pitchFamily="2" charset="0"/>
              </a:rPr>
              <a:t>tạo</a:t>
            </a:r>
            <a:r>
              <a:rPr lang="en-US" dirty="0">
                <a:solidFill>
                  <a:srgbClr val="000000"/>
                </a:solidFill>
                <a:latin typeface="Helvetica" pitchFamily="2" charset="0"/>
              </a:rPr>
              <a:t> </a:t>
            </a:r>
            <a:r>
              <a:rPr lang="en-US" dirty="0" err="1">
                <a:solidFill>
                  <a:srgbClr val="000000"/>
                </a:solidFill>
                <a:latin typeface="Helvetica" pitchFamily="2" charset="0"/>
              </a:rPr>
              <a:t>trong</a:t>
            </a:r>
            <a:r>
              <a:rPr lang="en-US" dirty="0">
                <a:solidFill>
                  <a:srgbClr val="000000"/>
                </a:solidFill>
                <a:latin typeface="Helvetica" pitchFamily="2" charset="0"/>
              </a:rPr>
              <a:t> module </a:t>
            </a:r>
            <a:r>
              <a:rPr lang="en-US" dirty="0" err="1">
                <a:solidFill>
                  <a:srgbClr val="000000"/>
                </a:solidFill>
                <a:latin typeface="Helvetica" pitchFamily="2" charset="0"/>
              </a:rPr>
              <a:t>hiện</a:t>
            </a:r>
            <a:r>
              <a:rPr lang="en-US" dirty="0">
                <a:solidFill>
                  <a:srgbClr val="000000"/>
                </a:solidFill>
                <a:latin typeface="Helvetica" pitchFamily="2" charset="0"/>
              </a:rPr>
              <a:t> </a:t>
            </a:r>
            <a:r>
              <a:rPr lang="en-US" dirty="0" err="1">
                <a:solidFill>
                  <a:srgbClr val="000000"/>
                </a:solidFill>
                <a:latin typeface="Helvetica" pitchFamily="2" charset="0"/>
              </a:rPr>
              <a:t>tại</a:t>
            </a:r>
            <a:r>
              <a:rPr lang="en-US" dirty="0">
                <a:solidFill>
                  <a:srgbClr val="000000"/>
                </a:solidFill>
                <a:latin typeface="Helvetica" pitchFamily="2" charset="0"/>
              </a:rPr>
              <a:t>. </a:t>
            </a:r>
            <a:r>
              <a:rPr lang="en-US" dirty="0" err="1">
                <a:solidFill>
                  <a:srgbClr val="000000"/>
                </a:solidFill>
                <a:latin typeface="Helvetica" pitchFamily="2" charset="0"/>
              </a:rPr>
              <a:t>Ví</a:t>
            </a:r>
            <a:r>
              <a:rPr lang="en-US" dirty="0">
                <a:solidFill>
                  <a:srgbClr val="000000"/>
                </a:solidFill>
                <a:latin typeface="Helvetica" pitchFamily="2" charset="0"/>
              </a:rPr>
              <a:t> </a:t>
            </a:r>
            <a:r>
              <a:rPr lang="en-US" dirty="0" err="1">
                <a:solidFill>
                  <a:srgbClr val="000000"/>
                </a:solidFill>
                <a:latin typeface="Helvetica" pitchFamily="2" charset="0"/>
              </a:rPr>
              <a:t>dụ</a:t>
            </a:r>
            <a:r>
              <a:rPr lang="en-US" dirty="0">
                <a:solidFill>
                  <a:srgbClr val="000000"/>
                </a:solidFill>
                <a:latin typeface="Helvetica" pitchFamily="2" charset="0"/>
              </a:rPr>
              <a:t>:</a:t>
            </a:r>
            <a:endParaRPr lang="en-US" dirty="0">
              <a:solidFill>
                <a:srgbClr val="000000"/>
              </a:solidFill>
              <a:effectLst/>
              <a:latin typeface="Helvetica" pitchFamily="2" charset="0"/>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331" y="1084110"/>
            <a:ext cx="2306913" cy="1882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25549" y="1084110"/>
            <a:ext cx="4946405" cy="1784187"/>
          </a:xfrm>
          <a:prstGeom prst="rect">
            <a:avLst/>
          </a:prstGeom>
        </p:spPr>
      </p:pic>
      <p:pic>
        <p:nvPicPr>
          <p:cNvPr id="5" name="Picture 4"/>
          <p:cNvPicPr>
            <a:picLocks noChangeAspect="1"/>
          </p:cNvPicPr>
          <p:nvPr/>
        </p:nvPicPr>
        <p:blipFill>
          <a:blip r:embed="rId4"/>
          <a:stretch>
            <a:fillRect/>
          </a:stretch>
        </p:blipFill>
        <p:spPr>
          <a:xfrm>
            <a:off x="6734657" y="3889371"/>
            <a:ext cx="4795174" cy="2045494"/>
          </a:xfrm>
          <a:prstGeom prst="rect">
            <a:avLst/>
          </a:prstGeom>
        </p:spPr>
      </p:pic>
      <p:pic>
        <p:nvPicPr>
          <p:cNvPr id="6" name="Picture 5"/>
          <p:cNvPicPr>
            <a:picLocks noChangeAspect="1"/>
          </p:cNvPicPr>
          <p:nvPr/>
        </p:nvPicPr>
        <p:blipFill>
          <a:blip r:embed="rId5"/>
          <a:stretch>
            <a:fillRect/>
          </a:stretch>
        </p:blipFill>
        <p:spPr>
          <a:xfrm>
            <a:off x="625549" y="2966237"/>
            <a:ext cx="5473181" cy="38488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4. Instantiation </a:t>
            </a:r>
            <a:endParaRPr lang="en-US" sz="2200" b="1" dirty="0">
              <a:solidFill>
                <a:srgbClr val="302280"/>
              </a:solidFill>
            </a:endParaRPr>
          </a:p>
        </p:txBody>
      </p:sp>
      <p:sp>
        <p:nvSpPr>
          <p:cNvPr id="2" name="Rectangle 1"/>
          <p:cNvSpPr/>
          <p:nvPr/>
        </p:nvSpPr>
        <p:spPr>
          <a:xfrm>
            <a:off x="100504" y="572016"/>
            <a:ext cx="11990990"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Có nhiều cách để khai báo/gán signals/data vô các ports của module, nhưng cách trên bảo đảm chúng được nối với nhau cách chính xác.</a:t>
            </a:r>
            <a:endParaRPr lang="vi-VN" dirty="0">
              <a:solidFill>
                <a:srgbClr val="000000"/>
              </a:solidFill>
              <a:effectLst/>
              <a:latin typeface="Helvetica" pitchFamily="2" charset="0"/>
            </a:endParaRPr>
          </a:p>
        </p:txBody>
      </p:sp>
      <p:pic>
        <p:nvPicPr>
          <p:cNvPr id="6" name="Picture 5"/>
          <p:cNvPicPr>
            <a:picLocks noChangeAspect="1"/>
          </p:cNvPicPr>
          <p:nvPr/>
        </p:nvPicPr>
        <p:blipFill>
          <a:blip r:embed="rId2"/>
          <a:stretch>
            <a:fillRect/>
          </a:stretch>
        </p:blipFill>
        <p:spPr>
          <a:xfrm>
            <a:off x="201010" y="1716078"/>
            <a:ext cx="6114730" cy="1712921"/>
          </a:xfrm>
          <a:prstGeom prst="rect">
            <a:avLst/>
          </a:prstGeom>
        </p:spPr>
      </p:pic>
      <p:pic>
        <p:nvPicPr>
          <p:cNvPr id="7" name="Picture 6"/>
          <p:cNvPicPr>
            <a:picLocks noChangeAspect="1"/>
          </p:cNvPicPr>
          <p:nvPr/>
        </p:nvPicPr>
        <p:blipFill>
          <a:blip r:embed="rId3"/>
          <a:stretch>
            <a:fillRect/>
          </a:stretch>
        </p:blipFill>
        <p:spPr>
          <a:xfrm>
            <a:off x="201010" y="3428999"/>
            <a:ext cx="6114730" cy="796707"/>
          </a:xfrm>
          <a:prstGeom prst="rect">
            <a:avLst/>
          </a:prstGeom>
        </p:spPr>
      </p:pic>
      <p:pic>
        <p:nvPicPr>
          <p:cNvPr id="8" name="Picture 7"/>
          <p:cNvPicPr>
            <a:picLocks noChangeAspect="1"/>
          </p:cNvPicPr>
          <p:nvPr/>
        </p:nvPicPr>
        <p:blipFill>
          <a:blip r:embed="rId4"/>
          <a:stretch>
            <a:fillRect/>
          </a:stretch>
        </p:blipFill>
        <p:spPr>
          <a:xfrm>
            <a:off x="6918252" y="1716078"/>
            <a:ext cx="5072738" cy="25096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5. Parameter và localparam</a:t>
            </a:r>
            <a:endParaRPr lang="en-US" sz="2200" b="1" dirty="0">
              <a:solidFill>
                <a:srgbClr val="302280"/>
              </a:solidFill>
            </a:endParaRPr>
          </a:p>
        </p:txBody>
      </p:sp>
      <p:sp>
        <p:nvSpPr>
          <p:cNvPr id="2" name="Rectangle 1"/>
          <p:cNvSpPr/>
          <p:nvPr/>
        </p:nvSpPr>
        <p:spPr>
          <a:xfrm>
            <a:off x="554505" y="571637"/>
            <a:ext cx="11436485"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Có hai cách để khai báo hằng số, </a:t>
            </a:r>
            <a:r>
              <a:rPr lang="vi-VN" b="1" dirty="0">
                <a:solidFill>
                  <a:srgbClr val="000000"/>
                </a:solidFill>
                <a:latin typeface="Helvetica" pitchFamily="2" charset="0"/>
              </a:rPr>
              <a:t>parameter</a:t>
            </a:r>
            <a:r>
              <a:rPr lang="vi-VN" dirty="0">
                <a:solidFill>
                  <a:srgbClr val="000000"/>
                </a:solidFill>
                <a:latin typeface="Helvetica" pitchFamily="2" charset="0"/>
              </a:rPr>
              <a:t> và </a:t>
            </a:r>
            <a:r>
              <a:rPr lang="vi-VN" b="1" dirty="0">
                <a:solidFill>
                  <a:srgbClr val="000000"/>
                </a:solidFill>
                <a:latin typeface="Helvetica" pitchFamily="2" charset="0"/>
              </a:rPr>
              <a:t>localparam</a:t>
            </a:r>
            <a:r>
              <a:rPr lang="vi-VN" dirty="0">
                <a:solidFill>
                  <a:srgbClr val="000000"/>
                </a:solidFill>
                <a:latin typeface="Helvetica" pitchFamily="2" charset="0"/>
              </a:rPr>
              <a:t>, điểm khác nhau ở chỗ </a:t>
            </a:r>
            <a:r>
              <a:rPr lang="vi-VN" b="1" dirty="0">
                <a:solidFill>
                  <a:srgbClr val="000000"/>
                </a:solidFill>
                <a:latin typeface="Helvetica" pitchFamily="2" charset="0"/>
              </a:rPr>
              <a:t>parameter</a:t>
            </a:r>
            <a:r>
              <a:rPr lang="vi-VN" dirty="0">
                <a:solidFill>
                  <a:srgbClr val="000000"/>
                </a:solidFill>
                <a:latin typeface="Helvetica" pitchFamily="2" charset="0"/>
              </a:rPr>
              <a:t> có thể được gán trong lúc sử dụng module (instantiation), còn </a:t>
            </a:r>
            <a:r>
              <a:rPr lang="vi-VN" b="1" dirty="0">
                <a:solidFill>
                  <a:srgbClr val="000000"/>
                </a:solidFill>
                <a:latin typeface="Helvetica" pitchFamily="2" charset="0"/>
              </a:rPr>
              <a:t>localparam</a:t>
            </a:r>
            <a:r>
              <a:rPr lang="vi-VN" dirty="0">
                <a:solidFill>
                  <a:srgbClr val="000000"/>
                </a:solidFill>
                <a:latin typeface="Helvetica" pitchFamily="2" charset="0"/>
              </a:rPr>
              <a:t> chỉ sử dụng nội trong module đó.</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335207" y="1294482"/>
            <a:ext cx="7126440" cy="3012635"/>
          </a:xfrm>
          <a:prstGeom prst="rect">
            <a:avLst/>
          </a:prstGeom>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868" y="4383631"/>
            <a:ext cx="4898962" cy="2216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pic>
        <p:nvPicPr>
          <p:cNvPr id="2" name="Picture 1"/>
          <p:cNvPicPr>
            <a:picLocks noChangeAspect="1"/>
          </p:cNvPicPr>
          <p:nvPr/>
        </p:nvPicPr>
        <p:blipFill>
          <a:blip r:embed="rId2"/>
          <a:stretch>
            <a:fillRect/>
          </a:stretch>
        </p:blipFill>
        <p:spPr>
          <a:xfrm>
            <a:off x="273995" y="722196"/>
            <a:ext cx="6827196" cy="2804740"/>
          </a:xfrm>
          <a:prstGeom prst="rect">
            <a:avLst/>
          </a:prstGeom>
        </p:spPr>
      </p:pic>
      <p:sp>
        <p:nvSpPr>
          <p:cNvPr id="6"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5. Parameter và localparam</a:t>
            </a:r>
            <a:endParaRPr lang="en-US" sz="2200" b="1" dirty="0">
              <a:solidFill>
                <a:srgbClr val="302280"/>
              </a:solidFill>
            </a:endParaRPr>
          </a:p>
        </p:txBody>
      </p:sp>
      <p:pic>
        <p:nvPicPr>
          <p:cNvPr id="3" name="Picture 2"/>
          <p:cNvPicPr>
            <a:picLocks noChangeAspect="1"/>
          </p:cNvPicPr>
          <p:nvPr/>
        </p:nvPicPr>
        <p:blipFill>
          <a:blip r:embed="rId3"/>
          <a:stretch>
            <a:fillRect/>
          </a:stretch>
        </p:blipFill>
        <p:spPr>
          <a:xfrm>
            <a:off x="273995" y="3526936"/>
            <a:ext cx="6827196" cy="2965867"/>
          </a:xfrm>
          <a:prstGeom prst="rect">
            <a:avLst/>
          </a:prstGeom>
        </p:spPr>
      </p:pic>
      <p:sp>
        <p:nvSpPr>
          <p:cNvPr id="5" name="Rectangle 4"/>
          <p:cNvSpPr/>
          <p:nvPr/>
        </p:nvSpPr>
        <p:spPr>
          <a:xfrm>
            <a:off x="7208196" y="722196"/>
            <a:ext cx="4709809" cy="1200329"/>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Mặc dù giá trị của DataSize được gán vốn là 4 trong </a:t>
            </a:r>
            <a:r>
              <a:rPr lang="vi-VN" b="1" dirty="0">
                <a:solidFill>
                  <a:srgbClr val="000000"/>
                </a:solidFill>
                <a:latin typeface="Helvetica" pitchFamily="2" charset="0"/>
              </a:rPr>
              <a:t>mux_two_nbit</a:t>
            </a:r>
            <a:r>
              <a:rPr lang="vi-VN" dirty="0">
                <a:solidFill>
                  <a:srgbClr val="000000"/>
                </a:solidFill>
                <a:latin typeface="Helvetica" pitchFamily="2" charset="0"/>
              </a:rPr>
              <a:t>, khi </a:t>
            </a:r>
            <a:r>
              <a:rPr lang="vi-VN" b="1" dirty="0">
                <a:solidFill>
                  <a:srgbClr val="000000"/>
                </a:solidFill>
                <a:latin typeface="Helvetica" pitchFamily="2" charset="0"/>
              </a:rPr>
              <a:t>design_4</a:t>
            </a:r>
            <a:r>
              <a:rPr lang="vi-VN" dirty="0">
                <a:solidFill>
                  <a:srgbClr val="000000"/>
                </a:solidFill>
                <a:latin typeface="Helvetica" pitchFamily="2" charset="0"/>
              </a:rPr>
              <a:t> sử dụng </a:t>
            </a:r>
            <a:r>
              <a:rPr lang="vi-VN" b="1" dirty="0">
                <a:solidFill>
                  <a:srgbClr val="000000"/>
                </a:solidFill>
                <a:latin typeface="Helvetica" pitchFamily="2" charset="0"/>
              </a:rPr>
              <a:t>mux_two_nbit</a:t>
            </a:r>
            <a:r>
              <a:rPr lang="vi-VN" dirty="0">
                <a:solidFill>
                  <a:srgbClr val="000000"/>
                </a:solidFill>
                <a:latin typeface="Helvetica" pitchFamily="2" charset="0"/>
              </a:rPr>
              <a:t>, nó thể thay đổi giá trị đó thành 8.</a:t>
            </a:r>
            <a:endParaRPr lang="vi-VN" dirty="0">
              <a:solidFill>
                <a:srgbClr val="000000"/>
              </a:solidFill>
              <a:effectLst/>
              <a:latin typeface="Helvetica" pitchFamily="2" charset="0"/>
            </a:endParaRPr>
          </a:p>
        </p:txBody>
      </p:sp>
      <p:sp>
        <p:nvSpPr>
          <p:cNvPr id="7" name="Rectangle 6"/>
          <p:cNvSpPr/>
          <p:nvPr/>
        </p:nvSpPr>
        <p:spPr>
          <a:xfrm>
            <a:off x="7327939" y="2426596"/>
            <a:ext cx="4709809" cy="1200329"/>
          </a:xfrm>
          <a:prstGeom prst="rect">
            <a:avLst/>
          </a:prstGeom>
        </p:spPr>
        <p:txBody>
          <a:bodyPr wrap="square">
            <a:spAutoFit/>
          </a:bodyPr>
          <a:lstStyle/>
          <a:p>
            <a:pPr marL="285750" indent="-285750">
              <a:buFont typeface="Wingdings" panose="05000000000000000000" pitchFamily="2" charset="2"/>
              <a:buChar char="v"/>
            </a:pPr>
            <a:r>
              <a:rPr lang="vi-VN" i="1" dirty="0">
                <a:solidFill>
                  <a:srgbClr val="000000"/>
                </a:solidFill>
                <a:latin typeface="Helvetica" pitchFamily="2" charset="0"/>
              </a:rPr>
              <a:t>Tên</a:t>
            </a:r>
            <a:r>
              <a:rPr lang="vi-VN" dirty="0">
                <a:solidFill>
                  <a:srgbClr val="000000"/>
                </a:solidFill>
                <a:latin typeface="Helvetica" pitchFamily="2" charset="0"/>
              </a:rPr>
              <a:t> </a:t>
            </a:r>
            <a:r>
              <a:rPr lang="vi-VN" b="1" i="1" dirty="0">
                <a:solidFill>
                  <a:srgbClr val="000000"/>
                </a:solidFill>
                <a:latin typeface="Helvetica" pitchFamily="2" charset="0"/>
              </a:rPr>
              <a:t>parameter</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viết</a:t>
            </a:r>
            <a:r>
              <a:rPr lang="vi-VN" dirty="0">
                <a:solidFill>
                  <a:srgbClr val="000000"/>
                </a:solidFill>
                <a:latin typeface="Helvetica" pitchFamily="2" charset="0"/>
              </a:rPr>
              <a:t> </a:t>
            </a:r>
            <a:r>
              <a:rPr lang="vi-VN" i="1" dirty="0">
                <a:solidFill>
                  <a:srgbClr val="000000"/>
                </a:solidFill>
                <a:latin typeface="Helvetica" pitchFamily="2" charset="0"/>
              </a:rPr>
              <a:t>dưới</a:t>
            </a:r>
            <a:r>
              <a:rPr lang="vi-VN" dirty="0">
                <a:solidFill>
                  <a:srgbClr val="000000"/>
                </a:solidFill>
                <a:latin typeface="Helvetica" pitchFamily="2" charset="0"/>
              </a:rPr>
              <a:t> </a:t>
            </a:r>
            <a:r>
              <a:rPr lang="vi-VN" i="1" dirty="0">
                <a:solidFill>
                  <a:srgbClr val="000000"/>
                </a:solidFill>
                <a:latin typeface="Helvetica" pitchFamily="2" charset="0"/>
              </a:rPr>
              <a:t>dạng</a:t>
            </a:r>
            <a:r>
              <a:rPr lang="vi-VN" dirty="0">
                <a:solidFill>
                  <a:srgbClr val="000000"/>
                </a:solidFill>
                <a:latin typeface="Helvetica" pitchFamily="2" charset="0"/>
              </a:rPr>
              <a:t> </a:t>
            </a:r>
            <a:r>
              <a:rPr lang="vi-VN" b="1" i="1" dirty="0">
                <a:solidFill>
                  <a:srgbClr val="000000"/>
                </a:solidFill>
                <a:latin typeface="Helvetica" pitchFamily="2" charset="0"/>
              </a:rPr>
              <a:t>UpperCamelCase</a:t>
            </a:r>
            <a:endParaRPr lang="vi-VN" dirty="0">
              <a:solidFill>
                <a:srgbClr val="000000"/>
              </a:solidFill>
              <a:latin typeface="Helvetica" pitchFamily="2" charset="0"/>
            </a:endParaRPr>
          </a:p>
          <a:p>
            <a:pPr marL="285750" indent="-285750">
              <a:buFont typeface="Wingdings" panose="05000000000000000000" pitchFamily="2" charset="2"/>
              <a:buChar char="v"/>
            </a:pPr>
            <a:r>
              <a:rPr lang="vi-VN" i="1" dirty="0">
                <a:solidFill>
                  <a:srgbClr val="000000"/>
                </a:solidFill>
                <a:latin typeface="Helvetica" pitchFamily="2" charset="0"/>
              </a:rPr>
              <a:t>Tên</a:t>
            </a:r>
            <a:r>
              <a:rPr lang="vi-VN" dirty="0">
                <a:solidFill>
                  <a:srgbClr val="000000"/>
                </a:solidFill>
                <a:latin typeface="Helvetica" pitchFamily="2" charset="0"/>
              </a:rPr>
              <a:t> </a:t>
            </a:r>
            <a:r>
              <a:rPr lang="vi-VN" b="1" i="1" dirty="0">
                <a:solidFill>
                  <a:srgbClr val="000000"/>
                </a:solidFill>
                <a:latin typeface="Helvetica" pitchFamily="2" charset="0"/>
              </a:rPr>
              <a:t>localparam</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viết</a:t>
            </a:r>
            <a:r>
              <a:rPr lang="vi-VN" dirty="0">
                <a:solidFill>
                  <a:srgbClr val="000000"/>
                </a:solidFill>
                <a:latin typeface="Helvetica" pitchFamily="2" charset="0"/>
              </a:rPr>
              <a:t> </a:t>
            </a:r>
            <a:r>
              <a:rPr lang="vi-VN" i="1" dirty="0">
                <a:solidFill>
                  <a:srgbClr val="000000"/>
                </a:solidFill>
                <a:latin typeface="Helvetica" pitchFamily="2" charset="0"/>
              </a:rPr>
              <a:t>dưới</a:t>
            </a:r>
            <a:r>
              <a:rPr lang="vi-VN" dirty="0">
                <a:solidFill>
                  <a:srgbClr val="000000"/>
                </a:solidFill>
                <a:latin typeface="Helvetica" pitchFamily="2" charset="0"/>
              </a:rPr>
              <a:t> </a:t>
            </a:r>
            <a:r>
              <a:rPr lang="vi-VN" i="1" dirty="0">
                <a:solidFill>
                  <a:srgbClr val="000000"/>
                </a:solidFill>
                <a:latin typeface="Helvetica" pitchFamily="2" charset="0"/>
              </a:rPr>
              <a:t>dạng</a:t>
            </a:r>
            <a:r>
              <a:rPr lang="vi-VN" dirty="0">
                <a:solidFill>
                  <a:srgbClr val="000000"/>
                </a:solidFill>
                <a:latin typeface="Helvetica" pitchFamily="2" charset="0"/>
              </a:rPr>
              <a:t> </a:t>
            </a:r>
            <a:r>
              <a:rPr lang="vi-VN" b="1" i="1" dirty="0">
                <a:solidFill>
                  <a:srgbClr val="000000"/>
                </a:solidFill>
                <a:latin typeface="Helvetica" pitchFamily="2" charset="0"/>
              </a:rPr>
              <a:t>ALL_CAPS</a:t>
            </a:r>
            <a:endParaRPr lang="vi-VN" dirty="0">
              <a:solidFill>
                <a:srgbClr val="000000"/>
              </a:solidFill>
              <a:effectLst/>
              <a:latin typeface="Helvetica"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6. Always_comb</a:t>
            </a:r>
            <a:endParaRPr lang="en-US" sz="2200" b="1" dirty="0">
              <a:solidFill>
                <a:srgbClr val="302280"/>
              </a:solidFill>
            </a:endParaRPr>
          </a:p>
        </p:txBody>
      </p:sp>
      <p:sp>
        <p:nvSpPr>
          <p:cNvPr id="2" name="Rectangle 1"/>
          <p:cNvSpPr/>
          <p:nvPr/>
        </p:nvSpPr>
        <p:spPr>
          <a:xfrm>
            <a:off x="272359" y="571637"/>
            <a:ext cx="11647279" cy="923330"/>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Keyword này có thể được hiểu như việc thực hiện các statement liên tục. Nếu có nhiều phép gán, các statement gần đặt trong </a:t>
            </a:r>
            <a:r>
              <a:rPr lang="vi-VN" b="1" dirty="0">
                <a:solidFill>
                  <a:srgbClr val="000000"/>
                </a:solidFill>
                <a:latin typeface="Helvetica" pitchFamily="2" charset="0"/>
              </a:rPr>
              <a:t>begin</a:t>
            </a:r>
            <a:r>
              <a:rPr lang="vi-VN" dirty="0">
                <a:solidFill>
                  <a:srgbClr val="000000"/>
                </a:solidFill>
                <a:latin typeface="Helvetica" pitchFamily="2" charset="0"/>
              </a:rPr>
              <a:t> và </a:t>
            </a:r>
            <a:r>
              <a:rPr lang="vi-VN" b="1" dirty="0">
                <a:solidFill>
                  <a:srgbClr val="000000"/>
                </a:solidFill>
                <a:latin typeface="Helvetica" pitchFamily="2" charset="0"/>
              </a:rPr>
              <a:t>end</a:t>
            </a:r>
            <a:r>
              <a:rPr lang="vi-VN" dirty="0">
                <a:solidFill>
                  <a:srgbClr val="000000"/>
                </a:solidFill>
                <a:latin typeface="Helvetica" pitchFamily="2" charset="0"/>
              </a:rPr>
              <a:t>. Đặt tên cho </a:t>
            </a:r>
            <a:r>
              <a:rPr lang="vi-VN" b="1" dirty="0">
                <a:solidFill>
                  <a:srgbClr val="000000"/>
                </a:solidFill>
                <a:latin typeface="Helvetica" pitchFamily="2" charset="0"/>
              </a:rPr>
              <a:t>always_comb</a:t>
            </a:r>
            <a:r>
              <a:rPr lang="vi-VN" dirty="0">
                <a:solidFill>
                  <a:srgbClr val="000000"/>
                </a:solidFill>
                <a:latin typeface="Helvetica" pitchFamily="2" charset="0"/>
              </a:rPr>
              <a:t> là không bắt buộc nhưng nên làm vì sẽ dễ debug hơn.</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5763926" y="1399842"/>
            <a:ext cx="5629597" cy="897472"/>
          </a:xfrm>
          <a:prstGeom prst="rect">
            <a:avLst/>
          </a:prstGeom>
        </p:spPr>
      </p:pic>
      <p:pic>
        <p:nvPicPr>
          <p:cNvPr id="5" name="Picture 4"/>
          <p:cNvPicPr>
            <a:picLocks noChangeAspect="1"/>
          </p:cNvPicPr>
          <p:nvPr/>
        </p:nvPicPr>
        <p:blipFill>
          <a:blip r:embed="rId3"/>
          <a:stretch>
            <a:fillRect/>
          </a:stretch>
        </p:blipFill>
        <p:spPr>
          <a:xfrm>
            <a:off x="13577" y="1563340"/>
            <a:ext cx="5312868" cy="3408255"/>
          </a:xfrm>
          <a:prstGeom prst="rect">
            <a:avLst/>
          </a:prstGeom>
        </p:spPr>
      </p:pic>
      <p:pic>
        <p:nvPicPr>
          <p:cNvPr id="491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899" y="5219228"/>
            <a:ext cx="3369648" cy="15242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326445" y="2429751"/>
            <a:ext cx="6504561" cy="923330"/>
          </a:xfrm>
          <a:prstGeom prst="rect">
            <a:avLst/>
          </a:prstGeom>
        </p:spPr>
        <p:txBody>
          <a:bodyPr wrap="square">
            <a:spAutoFit/>
          </a:bodyPr>
          <a:lstStyle/>
          <a:p>
            <a:pPr marL="285750" indent="-285750" algn="just">
              <a:buFont typeface="Courier New" panose="02070309020205020404" pitchFamily="49" charset="0"/>
              <a:buChar char="o"/>
            </a:pPr>
            <a:r>
              <a:rPr lang="vi-VN" dirty="0">
                <a:solidFill>
                  <a:srgbClr val="000000"/>
                </a:solidFill>
                <a:latin typeface="Helvetica" pitchFamily="2" charset="0"/>
              </a:rPr>
              <a:t>Bên trong </a:t>
            </a:r>
            <a:r>
              <a:rPr lang="vi-VN" b="1" dirty="0">
                <a:solidFill>
                  <a:srgbClr val="000000"/>
                </a:solidFill>
                <a:latin typeface="Helvetica" pitchFamily="2" charset="0"/>
              </a:rPr>
              <a:t>always_comb</a:t>
            </a:r>
            <a:r>
              <a:rPr lang="vi-VN" dirty="0">
                <a:solidFill>
                  <a:srgbClr val="000000"/>
                </a:solidFill>
                <a:latin typeface="Helvetica" pitchFamily="2" charset="0"/>
              </a:rPr>
              <a:t>, các phép gán này gọi là blocking statement, vì statement sau sẽ sử dụng kết quả của statement trước.</a:t>
            </a:r>
            <a:endParaRPr lang="vi-VN" dirty="0">
              <a:solidFill>
                <a:srgbClr val="000000"/>
              </a:solidFill>
              <a:effectLst/>
              <a:latin typeface="Helvetica" pitchFamily="2" charset="0"/>
            </a:endParaRPr>
          </a:p>
        </p:txBody>
      </p:sp>
      <p:pic>
        <p:nvPicPr>
          <p:cNvPr id="7" name="Picture 6"/>
          <p:cNvPicPr>
            <a:picLocks noChangeAspect="1"/>
          </p:cNvPicPr>
          <p:nvPr/>
        </p:nvPicPr>
        <p:blipFill>
          <a:blip r:embed="rId5"/>
          <a:stretch>
            <a:fillRect/>
          </a:stretch>
        </p:blipFill>
        <p:spPr>
          <a:xfrm>
            <a:off x="5753392" y="3351083"/>
            <a:ext cx="5925672" cy="1606692"/>
          </a:xfrm>
          <a:prstGeom prst="rect">
            <a:avLst/>
          </a:prstGeom>
        </p:spPr>
      </p:pic>
      <p:sp>
        <p:nvSpPr>
          <p:cNvPr id="8" name="Rectangle 7"/>
          <p:cNvSpPr/>
          <p:nvPr/>
        </p:nvSpPr>
        <p:spPr>
          <a:xfrm>
            <a:off x="4965451" y="5039968"/>
            <a:ext cx="7057936"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Ngoài blocking-statement, một vài synthesizable statements khác cũng có thể được sử dụng như: </a:t>
            </a:r>
            <a:r>
              <a:rPr lang="vi-VN" b="1" dirty="0">
                <a:solidFill>
                  <a:srgbClr val="000000"/>
                </a:solidFill>
                <a:latin typeface="Helvetica" pitchFamily="2" charset="0"/>
              </a:rPr>
              <a:t>if</a:t>
            </a:r>
            <a:r>
              <a:rPr lang="vi-VN" dirty="0">
                <a:solidFill>
                  <a:srgbClr val="000000"/>
                </a:solidFill>
                <a:latin typeface="Helvetica" pitchFamily="2" charset="0"/>
              </a:rPr>
              <a:t> và </a:t>
            </a:r>
            <a:r>
              <a:rPr lang="vi-VN" b="1" dirty="0">
                <a:solidFill>
                  <a:srgbClr val="000000"/>
                </a:solidFill>
                <a:latin typeface="Helvetica" pitchFamily="2" charset="0"/>
              </a:rPr>
              <a:t>case</a:t>
            </a:r>
            <a:r>
              <a:rPr lang="vi-VN" dirty="0">
                <a:solidFill>
                  <a:srgbClr val="000000"/>
                </a:solidFill>
                <a:latin typeface="Helvetica" pitchFamily="2" charset="0"/>
              </a:rPr>
              <a:t>.</a:t>
            </a:r>
            <a:endParaRPr lang="vi-VN" dirty="0">
              <a:solidFill>
                <a:srgbClr val="000000"/>
              </a:solidFill>
              <a:effectLst/>
              <a:latin typeface="Helvetica" pitchFamily="2" charset="0"/>
            </a:endParaRPr>
          </a:p>
        </p:txBody>
      </p:sp>
      <p:sp>
        <p:nvSpPr>
          <p:cNvPr id="9" name="Rectangle 8"/>
          <p:cNvSpPr/>
          <p:nvPr/>
        </p:nvSpPr>
        <p:spPr>
          <a:xfrm>
            <a:off x="4965448" y="5594645"/>
            <a:ext cx="7378951" cy="1200329"/>
          </a:xfrm>
          <a:prstGeom prst="rect">
            <a:avLst/>
          </a:prstGeom>
        </p:spPr>
        <p:txBody>
          <a:bodyPr wrap="square">
            <a:spAutoFit/>
          </a:bodyPr>
          <a:lstStyle/>
          <a:p>
            <a:pPr marL="285750" indent="-285750">
              <a:buFont typeface="Wingdings" panose="05000000000000000000" pitchFamily="2" charset="2"/>
              <a:buChar char="v"/>
            </a:pPr>
            <a:r>
              <a:rPr lang="en-US" i="1" dirty="0" err="1">
                <a:solidFill>
                  <a:srgbClr val="000000"/>
                </a:solidFill>
                <a:latin typeface="Helvetica" pitchFamily="2" charset="0"/>
              </a:rPr>
              <a:t>Nên</a:t>
            </a:r>
            <a:r>
              <a:rPr lang="en-US" dirty="0">
                <a:solidFill>
                  <a:srgbClr val="000000"/>
                </a:solidFill>
                <a:latin typeface="Helvetica" pitchFamily="2" charset="0"/>
              </a:rPr>
              <a:t> </a:t>
            </a:r>
            <a:r>
              <a:rPr lang="en-US" i="1" dirty="0" err="1">
                <a:solidFill>
                  <a:srgbClr val="000000"/>
                </a:solidFill>
                <a:latin typeface="Helvetica" pitchFamily="2" charset="0"/>
              </a:rPr>
              <a:t>sử</a:t>
            </a:r>
            <a:r>
              <a:rPr lang="en-US" dirty="0">
                <a:solidFill>
                  <a:srgbClr val="000000"/>
                </a:solidFill>
                <a:latin typeface="Helvetica" pitchFamily="2" charset="0"/>
              </a:rPr>
              <a:t> </a:t>
            </a:r>
            <a:r>
              <a:rPr lang="en-US" i="1" dirty="0" err="1">
                <a:solidFill>
                  <a:srgbClr val="000000"/>
                </a:solidFill>
                <a:latin typeface="Helvetica" pitchFamily="2" charset="0"/>
              </a:rPr>
              <a:t>dụng</a:t>
            </a:r>
            <a:r>
              <a:rPr lang="en-US" dirty="0">
                <a:solidFill>
                  <a:srgbClr val="000000"/>
                </a:solidFill>
                <a:latin typeface="Helvetica" pitchFamily="2" charset="0"/>
              </a:rPr>
              <a:t> </a:t>
            </a:r>
            <a:r>
              <a:rPr lang="en-US" b="1" i="1" dirty="0" err="1">
                <a:solidFill>
                  <a:srgbClr val="000000"/>
                </a:solidFill>
                <a:latin typeface="Helvetica" pitchFamily="2" charset="0"/>
              </a:rPr>
              <a:t>always_comb</a:t>
            </a:r>
            <a:r>
              <a:rPr lang="en-US" dirty="0">
                <a:solidFill>
                  <a:srgbClr val="000000"/>
                </a:solidFill>
                <a:latin typeface="Helvetica" pitchFamily="2" charset="0"/>
              </a:rPr>
              <a:t> </a:t>
            </a:r>
            <a:r>
              <a:rPr lang="en-US" i="1" dirty="0" err="1">
                <a:solidFill>
                  <a:srgbClr val="000000"/>
                </a:solidFill>
                <a:latin typeface="Helvetica" pitchFamily="2" charset="0"/>
              </a:rPr>
              <a:t>khi</a:t>
            </a:r>
            <a:r>
              <a:rPr lang="en-US" dirty="0">
                <a:solidFill>
                  <a:srgbClr val="000000"/>
                </a:solidFill>
                <a:latin typeface="Helvetica" pitchFamily="2" charset="0"/>
              </a:rPr>
              <a:t> </a:t>
            </a:r>
            <a:r>
              <a:rPr lang="en-US" i="1" dirty="0" err="1">
                <a:solidFill>
                  <a:srgbClr val="000000"/>
                </a:solidFill>
                <a:latin typeface="Helvetica" pitchFamily="2" charset="0"/>
              </a:rPr>
              <a:t>thiết</a:t>
            </a:r>
            <a:r>
              <a:rPr lang="en-US" dirty="0">
                <a:solidFill>
                  <a:srgbClr val="000000"/>
                </a:solidFill>
                <a:latin typeface="Helvetica" pitchFamily="2" charset="0"/>
              </a:rPr>
              <a:t> </a:t>
            </a:r>
            <a:r>
              <a:rPr lang="en-US" i="1" dirty="0" err="1">
                <a:solidFill>
                  <a:srgbClr val="000000"/>
                </a:solidFill>
                <a:latin typeface="Helvetica" pitchFamily="2" charset="0"/>
              </a:rPr>
              <a:t>kế</a:t>
            </a:r>
            <a:r>
              <a:rPr lang="en-US" dirty="0">
                <a:solidFill>
                  <a:srgbClr val="000000"/>
                </a:solidFill>
                <a:latin typeface="Helvetica" pitchFamily="2" charset="0"/>
              </a:rPr>
              <a:t> </a:t>
            </a:r>
            <a:r>
              <a:rPr lang="en-US" i="1" dirty="0">
                <a:solidFill>
                  <a:srgbClr val="000000"/>
                </a:solidFill>
                <a:latin typeface="Helvetica" pitchFamily="2" charset="0"/>
              </a:rPr>
              <a:t>combinational</a:t>
            </a:r>
            <a:r>
              <a:rPr lang="en-US" dirty="0">
                <a:solidFill>
                  <a:srgbClr val="000000"/>
                </a:solidFill>
                <a:latin typeface="Helvetica" pitchFamily="2" charset="0"/>
              </a:rPr>
              <a:t> </a:t>
            </a:r>
            <a:r>
              <a:rPr lang="en-US" i="1" dirty="0">
                <a:solidFill>
                  <a:srgbClr val="000000"/>
                </a:solidFill>
                <a:latin typeface="Helvetica" pitchFamily="2" charset="0"/>
              </a:rPr>
              <a:t>logic</a:t>
            </a:r>
            <a:r>
              <a:rPr lang="en-US" dirty="0">
                <a:solidFill>
                  <a:srgbClr val="000000"/>
                </a:solidFill>
                <a:latin typeface="Helvetica" pitchFamily="2" charset="0"/>
              </a:rPr>
              <a:t> </a:t>
            </a:r>
            <a:r>
              <a:rPr lang="en-US" i="1" dirty="0" err="1">
                <a:solidFill>
                  <a:srgbClr val="000000"/>
                </a:solidFill>
                <a:latin typeface="Helvetica" pitchFamily="2" charset="0"/>
              </a:rPr>
              <a:t>phức</a:t>
            </a:r>
            <a:r>
              <a:rPr lang="en-US" dirty="0">
                <a:solidFill>
                  <a:srgbClr val="000000"/>
                </a:solidFill>
                <a:latin typeface="Helvetica" pitchFamily="2" charset="0"/>
              </a:rPr>
              <a:t> </a:t>
            </a:r>
            <a:r>
              <a:rPr lang="en-US" i="1" dirty="0" err="1">
                <a:solidFill>
                  <a:srgbClr val="000000"/>
                </a:solidFill>
                <a:latin typeface="Helvetica" pitchFamily="2" charset="0"/>
              </a:rPr>
              <a:t>tạp</a:t>
            </a:r>
            <a:r>
              <a:rPr lang="en-US" i="1" dirty="0">
                <a:solidFill>
                  <a:srgbClr val="000000"/>
                </a:solidFill>
                <a:latin typeface="Helvetica" pitchFamily="2" charset="0"/>
              </a:rPr>
              <a:t>.</a:t>
            </a:r>
            <a:endParaRPr lang="en-US" dirty="0">
              <a:solidFill>
                <a:srgbClr val="000000"/>
              </a:solidFill>
              <a:latin typeface="Helvetica" pitchFamily="2" charset="0"/>
            </a:endParaRPr>
          </a:p>
          <a:p>
            <a:pPr marL="285750" indent="-285750">
              <a:buFont typeface="Wingdings" panose="05000000000000000000" pitchFamily="2" charset="2"/>
              <a:buChar char="v"/>
            </a:pPr>
            <a:r>
              <a:rPr lang="en-US" i="1" dirty="0" err="1">
                <a:solidFill>
                  <a:srgbClr val="000000"/>
                </a:solidFill>
                <a:latin typeface="Helvetica" pitchFamily="2" charset="0"/>
              </a:rPr>
              <a:t>Với</a:t>
            </a:r>
            <a:r>
              <a:rPr lang="en-US" dirty="0">
                <a:solidFill>
                  <a:srgbClr val="000000"/>
                </a:solidFill>
                <a:latin typeface="Helvetica" pitchFamily="2" charset="0"/>
              </a:rPr>
              <a:t> </a:t>
            </a:r>
            <a:r>
              <a:rPr lang="en-US" i="1" dirty="0" err="1">
                <a:solidFill>
                  <a:srgbClr val="000000"/>
                </a:solidFill>
                <a:latin typeface="Helvetica" pitchFamily="2" charset="0"/>
              </a:rPr>
              <a:t>bản</a:t>
            </a:r>
            <a:r>
              <a:rPr lang="en-US" dirty="0">
                <a:solidFill>
                  <a:srgbClr val="000000"/>
                </a:solidFill>
                <a:latin typeface="Helvetica" pitchFamily="2" charset="0"/>
              </a:rPr>
              <a:t> </a:t>
            </a:r>
            <a:r>
              <a:rPr lang="en-US" i="1" dirty="0" err="1">
                <a:solidFill>
                  <a:srgbClr val="000000"/>
                </a:solidFill>
                <a:latin typeface="Helvetica" pitchFamily="2" charset="0"/>
              </a:rPr>
              <a:t>chất</a:t>
            </a:r>
            <a:r>
              <a:rPr lang="en-US" dirty="0">
                <a:solidFill>
                  <a:srgbClr val="000000"/>
                </a:solidFill>
                <a:latin typeface="Helvetica" pitchFamily="2" charset="0"/>
              </a:rPr>
              <a:t> </a:t>
            </a:r>
            <a:r>
              <a:rPr lang="en-US" i="1" dirty="0" err="1">
                <a:solidFill>
                  <a:srgbClr val="000000"/>
                </a:solidFill>
                <a:latin typeface="Helvetica" pitchFamily="2" charset="0"/>
              </a:rPr>
              <a:t>của</a:t>
            </a:r>
            <a:r>
              <a:rPr lang="en-US" dirty="0">
                <a:solidFill>
                  <a:srgbClr val="000000"/>
                </a:solidFill>
                <a:latin typeface="Helvetica" pitchFamily="2" charset="0"/>
              </a:rPr>
              <a:t> </a:t>
            </a:r>
            <a:r>
              <a:rPr lang="en-US" i="1" dirty="0">
                <a:solidFill>
                  <a:srgbClr val="000000"/>
                </a:solidFill>
                <a:latin typeface="Helvetica" pitchFamily="2" charset="0"/>
              </a:rPr>
              <a:t>blocking</a:t>
            </a:r>
            <a:r>
              <a:rPr lang="en-US" dirty="0">
                <a:solidFill>
                  <a:srgbClr val="000000"/>
                </a:solidFill>
                <a:latin typeface="Helvetica" pitchFamily="2" charset="0"/>
              </a:rPr>
              <a:t> </a:t>
            </a:r>
            <a:r>
              <a:rPr lang="en-US" i="1" dirty="0">
                <a:solidFill>
                  <a:srgbClr val="000000"/>
                </a:solidFill>
                <a:latin typeface="Helvetica" pitchFamily="2" charset="0"/>
              </a:rPr>
              <a:t>statement,</a:t>
            </a:r>
            <a:r>
              <a:rPr lang="en-US" dirty="0">
                <a:solidFill>
                  <a:srgbClr val="000000"/>
                </a:solidFill>
                <a:latin typeface="Helvetica" pitchFamily="2" charset="0"/>
              </a:rPr>
              <a:t> </a:t>
            </a:r>
            <a:r>
              <a:rPr lang="en-US" i="1" dirty="0" err="1">
                <a:solidFill>
                  <a:srgbClr val="000000"/>
                </a:solidFill>
                <a:latin typeface="Helvetica" pitchFamily="2" charset="0"/>
              </a:rPr>
              <a:t>cần</a:t>
            </a:r>
            <a:r>
              <a:rPr lang="en-US" dirty="0">
                <a:solidFill>
                  <a:srgbClr val="000000"/>
                </a:solidFill>
                <a:latin typeface="Helvetica" pitchFamily="2" charset="0"/>
              </a:rPr>
              <a:t> </a:t>
            </a:r>
            <a:r>
              <a:rPr lang="en-US" i="1" dirty="0" err="1">
                <a:solidFill>
                  <a:srgbClr val="000000"/>
                </a:solidFill>
                <a:latin typeface="Helvetica" pitchFamily="2" charset="0"/>
              </a:rPr>
              <a:t>biết</a:t>
            </a:r>
            <a:r>
              <a:rPr lang="en-US" dirty="0">
                <a:solidFill>
                  <a:srgbClr val="000000"/>
                </a:solidFill>
                <a:latin typeface="Helvetica" pitchFamily="2" charset="0"/>
              </a:rPr>
              <a:t> </a:t>
            </a:r>
            <a:r>
              <a:rPr lang="en-US" i="1" dirty="0" err="1">
                <a:solidFill>
                  <a:srgbClr val="000000"/>
                </a:solidFill>
                <a:latin typeface="Helvetica" pitchFamily="2" charset="0"/>
              </a:rPr>
              <a:t>rõ</a:t>
            </a:r>
            <a:r>
              <a:rPr lang="en-US" dirty="0">
                <a:solidFill>
                  <a:srgbClr val="000000"/>
                </a:solidFill>
                <a:latin typeface="Helvetica" pitchFamily="2" charset="0"/>
              </a:rPr>
              <a:t> </a:t>
            </a:r>
            <a:r>
              <a:rPr lang="en-US" i="1" dirty="0" err="1">
                <a:solidFill>
                  <a:srgbClr val="000000"/>
                </a:solidFill>
                <a:latin typeface="Helvetica" pitchFamily="2" charset="0"/>
              </a:rPr>
              <a:t>thứ</a:t>
            </a:r>
            <a:r>
              <a:rPr lang="en-US" dirty="0">
                <a:solidFill>
                  <a:srgbClr val="000000"/>
                </a:solidFill>
                <a:latin typeface="Helvetica" pitchFamily="2" charset="0"/>
              </a:rPr>
              <a:t> </a:t>
            </a:r>
            <a:r>
              <a:rPr lang="en-US" i="1" dirty="0" err="1">
                <a:solidFill>
                  <a:srgbClr val="000000"/>
                </a:solidFill>
                <a:latin typeface="Helvetica" pitchFamily="2" charset="0"/>
              </a:rPr>
              <a:t>tự</a:t>
            </a:r>
            <a:r>
              <a:rPr lang="en-US" dirty="0">
                <a:solidFill>
                  <a:srgbClr val="000000"/>
                </a:solidFill>
                <a:latin typeface="Helvetica" pitchFamily="2" charset="0"/>
              </a:rPr>
              <a:t> </a:t>
            </a:r>
            <a:r>
              <a:rPr lang="en-US" i="1" dirty="0" err="1">
                <a:solidFill>
                  <a:srgbClr val="000000"/>
                </a:solidFill>
                <a:latin typeface="Helvetica" pitchFamily="2" charset="0"/>
              </a:rPr>
              <a:t>các</a:t>
            </a:r>
            <a:r>
              <a:rPr lang="en-US" dirty="0">
                <a:solidFill>
                  <a:srgbClr val="000000"/>
                </a:solidFill>
                <a:latin typeface="Helvetica" pitchFamily="2" charset="0"/>
              </a:rPr>
              <a:t> </a:t>
            </a:r>
            <a:r>
              <a:rPr lang="en-US" i="1" dirty="0" err="1">
                <a:solidFill>
                  <a:srgbClr val="000000"/>
                </a:solidFill>
                <a:latin typeface="Helvetica" pitchFamily="2" charset="0"/>
              </a:rPr>
              <a:t>khối</a:t>
            </a:r>
            <a:r>
              <a:rPr lang="en-US" dirty="0">
                <a:solidFill>
                  <a:srgbClr val="000000"/>
                </a:solidFill>
                <a:latin typeface="Helvetica" pitchFamily="2" charset="0"/>
              </a:rPr>
              <a:t> </a:t>
            </a:r>
            <a:r>
              <a:rPr lang="en-US" i="1" dirty="0">
                <a:solidFill>
                  <a:srgbClr val="000000"/>
                </a:solidFill>
                <a:latin typeface="Helvetica" pitchFamily="2" charset="0"/>
              </a:rPr>
              <a:t>logic</a:t>
            </a:r>
            <a:r>
              <a:rPr lang="en-US" dirty="0">
                <a:solidFill>
                  <a:srgbClr val="000000"/>
                </a:solidFill>
                <a:latin typeface="Helvetica" pitchFamily="2" charset="0"/>
              </a:rPr>
              <a:t> </a:t>
            </a:r>
            <a:r>
              <a:rPr lang="en-US" i="1" dirty="0" err="1">
                <a:solidFill>
                  <a:srgbClr val="000000"/>
                </a:solidFill>
                <a:latin typeface="Helvetica" pitchFamily="2" charset="0"/>
              </a:rPr>
              <a:t>để</a:t>
            </a:r>
            <a:r>
              <a:rPr lang="en-US" dirty="0">
                <a:solidFill>
                  <a:srgbClr val="000000"/>
                </a:solidFill>
                <a:latin typeface="Helvetica" pitchFamily="2" charset="0"/>
              </a:rPr>
              <a:t> </a:t>
            </a:r>
            <a:r>
              <a:rPr lang="en-US" i="1" dirty="0" err="1">
                <a:solidFill>
                  <a:srgbClr val="000000"/>
                </a:solidFill>
                <a:latin typeface="Helvetica" pitchFamily="2" charset="0"/>
              </a:rPr>
              <a:t>nối</a:t>
            </a:r>
            <a:r>
              <a:rPr lang="en-US" dirty="0">
                <a:solidFill>
                  <a:srgbClr val="000000"/>
                </a:solidFill>
                <a:latin typeface="Helvetica" pitchFamily="2" charset="0"/>
              </a:rPr>
              <a:t> </a:t>
            </a:r>
            <a:r>
              <a:rPr lang="en-US" i="1" dirty="0" err="1">
                <a:solidFill>
                  <a:srgbClr val="000000"/>
                </a:solidFill>
                <a:latin typeface="Helvetica" pitchFamily="2" charset="0"/>
              </a:rPr>
              <a:t>dây</a:t>
            </a:r>
            <a:r>
              <a:rPr lang="en-US" dirty="0">
                <a:solidFill>
                  <a:srgbClr val="000000"/>
                </a:solidFill>
                <a:latin typeface="Helvetica" pitchFamily="2" charset="0"/>
              </a:rPr>
              <a:t> </a:t>
            </a:r>
            <a:r>
              <a:rPr lang="en-US" i="1" dirty="0" err="1">
                <a:solidFill>
                  <a:srgbClr val="000000"/>
                </a:solidFill>
                <a:latin typeface="Helvetica" pitchFamily="2" charset="0"/>
              </a:rPr>
              <a:t>cách</a:t>
            </a:r>
            <a:r>
              <a:rPr lang="en-US" dirty="0">
                <a:solidFill>
                  <a:srgbClr val="000000"/>
                </a:solidFill>
                <a:latin typeface="Helvetica" pitchFamily="2" charset="0"/>
              </a:rPr>
              <a:t> </a:t>
            </a:r>
            <a:r>
              <a:rPr lang="en-US" i="1" dirty="0" err="1">
                <a:solidFill>
                  <a:srgbClr val="000000"/>
                </a:solidFill>
                <a:latin typeface="Helvetica" pitchFamily="2" charset="0"/>
              </a:rPr>
              <a:t>chính</a:t>
            </a:r>
            <a:r>
              <a:rPr lang="en-US" dirty="0">
                <a:solidFill>
                  <a:srgbClr val="000000"/>
                </a:solidFill>
                <a:latin typeface="Helvetica" pitchFamily="2" charset="0"/>
              </a:rPr>
              <a:t> </a:t>
            </a:r>
            <a:r>
              <a:rPr lang="en-US" i="1" dirty="0" err="1">
                <a:solidFill>
                  <a:srgbClr val="000000"/>
                </a:solidFill>
                <a:latin typeface="Helvetica" pitchFamily="2" charset="0"/>
              </a:rPr>
              <a:t>xác</a:t>
            </a:r>
            <a:r>
              <a:rPr lang="en-US" i="1" dirty="0">
                <a:solidFill>
                  <a:srgbClr val="000000"/>
                </a:solidFill>
                <a:latin typeface="Helvetica" pitchFamily="2" charset="0"/>
              </a:rPr>
              <a:t>.</a:t>
            </a:r>
            <a:endParaRPr lang="en-US" dirty="0">
              <a:solidFill>
                <a:srgbClr val="000000"/>
              </a:solidFill>
              <a:effectLst/>
              <a:latin typeface="Helvetica"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7. If Statement</a:t>
            </a:r>
            <a:endParaRPr lang="en-US" sz="2200" b="1" dirty="0">
              <a:solidFill>
                <a:srgbClr val="302280"/>
              </a:solidFill>
            </a:endParaRPr>
          </a:p>
        </p:txBody>
      </p:sp>
      <p:sp>
        <p:nvSpPr>
          <p:cNvPr id="2" name="Rectangle 1"/>
          <p:cNvSpPr/>
          <p:nvPr/>
        </p:nvSpPr>
        <p:spPr>
          <a:xfrm>
            <a:off x="389877" y="571637"/>
            <a:ext cx="5572359"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Mạch mux có thể viết lại với if statement như sau:</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3405605" y="1012783"/>
            <a:ext cx="5380787" cy="55607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8. Case Statement</a:t>
            </a:r>
            <a:endParaRPr lang="en-US" sz="2200" b="1" dirty="0">
              <a:solidFill>
                <a:srgbClr val="302280"/>
              </a:solidFill>
            </a:endParaRPr>
          </a:p>
        </p:txBody>
      </p:sp>
      <p:sp>
        <p:nvSpPr>
          <p:cNvPr id="2" name="Rectangle 1"/>
          <p:cNvSpPr/>
          <p:nvPr/>
        </p:nvSpPr>
        <p:spPr>
          <a:xfrm>
            <a:off x="538263" y="571637"/>
            <a:ext cx="10463719"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Nếu đã quen với </a:t>
            </a:r>
            <a:r>
              <a:rPr lang="vi-VN" b="1" dirty="0">
                <a:solidFill>
                  <a:srgbClr val="000000"/>
                </a:solidFill>
                <a:latin typeface="Helvetica" pitchFamily="2" charset="0"/>
              </a:rPr>
              <a:t>switch</a:t>
            </a:r>
            <a:r>
              <a:rPr lang="vi-VN" dirty="0">
                <a:solidFill>
                  <a:srgbClr val="000000"/>
                </a:solidFill>
                <a:latin typeface="Helvetica" pitchFamily="2" charset="0"/>
              </a:rPr>
              <a:t> trong C, </a:t>
            </a:r>
            <a:r>
              <a:rPr lang="vi-VN" b="1" dirty="0">
                <a:solidFill>
                  <a:srgbClr val="000000"/>
                </a:solidFill>
                <a:latin typeface="Helvetica" pitchFamily="2" charset="0"/>
              </a:rPr>
              <a:t>case</a:t>
            </a:r>
            <a:r>
              <a:rPr lang="vi-VN" dirty="0">
                <a:solidFill>
                  <a:srgbClr val="000000"/>
                </a:solidFill>
                <a:latin typeface="Helvetica" pitchFamily="2" charset="0"/>
              </a:rPr>
              <a:t> trong SystemVerilog cũng hoạt động tương tự.</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3266838" y="1012783"/>
            <a:ext cx="5658321" cy="4168811"/>
          </a:xfrm>
          <a:prstGeom prst="rect">
            <a:avLst/>
          </a:prstGeom>
        </p:spPr>
      </p:pic>
      <p:sp>
        <p:nvSpPr>
          <p:cNvPr id="5" name="Rectangle 4"/>
          <p:cNvSpPr/>
          <p:nvPr/>
        </p:nvSpPr>
        <p:spPr>
          <a:xfrm>
            <a:off x="538263" y="5373465"/>
            <a:ext cx="8245814" cy="369332"/>
          </a:xfrm>
          <a:prstGeom prst="rect">
            <a:avLst/>
          </a:prstGeom>
        </p:spPr>
        <p:txBody>
          <a:bodyPr wrap="square">
            <a:spAutoFit/>
          </a:bodyPr>
          <a:lstStyle/>
          <a:p>
            <a:pPr marL="285750" indent="-285750">
              <a:buFont typeface="Wingdings" panose="05000000000000000000" pitchFamily="2" charset="2"/>
              <a:buChar char="v"/>
            </a:pPr>
            <a:r>
              <a:rPr lang="en-US" i="1" dirty="0" err="1">
                <a:solidFill>
                  <a:srgbClr val="000000"/>
                </a:solidFill>
                <a:latin typeface="Helvetica" pitchFamily="2" charset="0"/>
              </a:rPr>
              <a:t>Khi</a:t>
            </a:r>
            <a:r>
              <a:rPr lang="en-US" dirty="0">
                <a:solidFill>
                  <a:srgbClr val="000000"/>
                </a:solidFill>
                <a:latin typeface="Helvetica" pitchFamily="2" charset="0"/>
              </a:rPr>
              <a:t> </a:t>
            </a:r>
            <a:r>
              <a:rPr lang="en-US" i="1" dirty="0" err="1">
                <a:solidFill>
                  <a:srgbClr val="000000"/>
                </a:solidFill>
                <a:latin typeface="Helvetica" pitchFamily="2" charset="0"/>
              </a:rPr>
              <a:t>thiết</a:t>
            </a:r>
            <a:r>
              <a:rPr lang="en-US" dirty="0">
                <a:solidFill>
                  <a:srgbClr val="000000"/>
                </a:solidFill>
                <a:latin typeface="Helvetica" pitchFamily="2" charset="0"/>
              </a:rPr>
              <a:t> </a:t>
            </a:r>
            <a:r>
              <a:rPr lang="en-US" i="1" dirty="0" err="1">
                <a:solidFill>
                  <a:srgbClr val="000000"/>
                </a:solidFill>
                <a:latin typeface="Helvetica" pitchFamily="2" charset="0"/>
              </a:rPr>
              <a:t>kế</a:t>
            </a:r>
            <a:r>
              <a:rPr lang="en-US" dirty="0">
                <a:solidFill>
                  <a:srgbClr val="000000"/>
                </a:solidFill>
                <a:latin typeface="Helvetica" pitchFamily="2" charset="0"/>
              </a:rPr>
              <a:t> </a:t>
            </a:r>
            <a:r>
              <a:rPr lang="en-US" i="1" dirty="0" err="1">
                <a:solidFill>
                  <a:srgbClr val="000000"/>
                </a:solidFill>
                <a:latin typeface="Helvetica" pitchFamily="2" charset="0"/>
              </a:rPr>
              <a:t>cần</a:t>
            </a:r>
            <a:r>
              <a:rPr lang="en-US" dirty="0">
                <a:solidFill>
                  <a:srgbClr val="000000"/>
                </a:solidFill>
                <a:latin typeface="Helvetica" pitchFamily="2" charset="0"/>
              </a:rPr>
              <a:t> </a:t>
            </a:r>
            <a:r>
              <a:rPr lang="en-US" i="1" dirty="0" err="1">
                <a:solidFill>
                  <a:srgbClr val="000000"/>
                </a:solidFill>
                <a:latin typeface="Helvetica" pitchFamily="2" charset="0"/>
              </a:rPr>
              <a:t>bảo</a:t>
            </a:r>
            <a:r>
              <a:rPr lang="en-US" dirty="0">
                <a:solidFill>
                  <a:srgbClr val="000000"/>
                </a:solidFill>
                <a:latin typeface="Helvetica" pitchFamily="2" charset="0"/>
              </a:rPr>
              <a:t> </a:t>
            </a:r>
            <a:r>
              <a:rPr lang="en-US" i="1" dirty="0" err="1">
                <a:solidFill>
                  <a:srgbClr val="000000"/>
                </a:solidFill>
                <a:latin typeface="Helvetica" pitchFamily="2" charset="0"/>
              </a:rPr>
              <a:t>đảm</a:t>
            </a:r>
            <a:r>
              <a:rPr lang="en-US" dirty="0">
                <a:solidFill>
                  <a:srgbClr val="000000"/>
                </a:solidFill>
                <a:latin typeface="Helvetica" pitchFamily="2" charset="0"/>
              </a:rPr>
              <a:t> </a:t>
            </a:r>
            <a:r>
              <a:rPr lang="en-US" i="1" dirty="0" err="1">
                <a:solidFill>
                  <a:srgbClr val="000000"/>
                </a:solidFill>
                <a:latin typeface="Helvetica" pitchFamily="2" charset="0"/>
              </a:rPr>
              <a:t>sự</a:t>
            </a:r>
            <a:r>
              <a:rPr lang="en-US" dirty="0">
                <a:solidFill>
                  <a:srgbClr val="000000"/>
                </a:solidFill>
                <a:latin typeface="Helvetica" pitchFamily="2" charset="0"/>
              </a:rPr>
              <a:t> </a:t>
            </a:r>
            <a:r>
              <a:rPr lang="en-US" i="1" dirty="0" err="1">
                <a:solidFill>
                  <a:srgbClr val="000000"/>
                </a:solidFill>
                <a:latin typeface="Helvetica" pitchFamily="2" charset="0"/>
              </a:rPr>
              <a:t>đầy</a:t>
            </a:r>
            <a:r>
              <a:rPr lang="en-US" dirty="0">
                <a:solidFill>
                  <a:srgbClr val="000000"/>
                </a:solidFill>
                <a:latin typeface="Helvetica" pitchFamily="2" charset="0"/>
              </a:rPr>
              <a:t> </a:t>
            </a:r>
            <a:r>
              <a:rPr lang="en-US" i="1" dirty="0" err="1">
                <a:solidFill>
                  <a:srgbClr val="000000"/>
                </a:solidFill>
                <a:latin typeface="Helvetica" pitchFamily="2" charset="0"/>
              </a:rPr>
              <a:t>đủ</a:t>
            </a:r>
            <a:r>
              <a:rPr lang="en-US" dirty="0">
                <a:solidFill>
                  <a:srgbClr val="000000"/>
                </a:solidFill>
                <a:latin typeface="Helvetica" pitchFamily="2" charset="0"/>
              </a:rPr>
              <a:t> </a:t>
            </a:r>
            <a:r>
              <a:rPr lang="en-US" i="1" dirty="0" err="1">
                <a:solidFill>
                  <a:srgbClr val="000000"/>
                </a:solidFill>
                <a:latin typeface="Helvetica" pitchFamily="2" charset="0"/>
              </a:rPr>
              <a:t>của</a:t>
            </a:r>
            <a:r>
              <a:rPr lang="en-US" dirty="0">
                <a:solidFill>
                  <a:srgbClr val="000000"/>
                </a:solidFill>
                <a:latin typeface="Helvetica" pitchFamily="2" charset="0"/>
              </a:rPr>
              <a:t> </a:t>
            </a:r>
            <a:r>
              <a:rPr lang="en-US" i="1" dirty="0" err="1">
                <a:solidFill>
                  <a:srgbClr val="000000"/>
                </a:solidFill>
                <a:latin typeface="Helvetica" pitchFamily="2" charset="0"/>
              </a:rPr>
              <a:t>các</a:t>
            </a:r>
            <a:r>
              <a:rPr lang="en-US" dirty="0">
                <a:solidFill>
                  <a:srgbClr val="000000"/>
                </a:solidFill>
                <a:latin typeface="Helvetica" pitchFamily="2" charset="0"/>
              </a:rPr>
              <a:t> </a:t>
            </a:r>
            <a:r>
              <a:rPr lang="en-US" i="1" dirty="0" err="1">
                <a:solidFill>
                  <a:srgbClr val="000000"/>
                </a:solidFill>
                <a:latin typeface="Helvetica" pitchFamily="2" charset="0"/>
              </a:rPr>
              <a:t>giá</a:t>
            </a:r>
            <a:r>
              <a:rPr lang="en-US" dirty="0">
                <a:solidFill>
                  <a:srgbClr val="000000"/>
                </a:solidFill>
                <a:latin typeface="Helvetica" pitchFamily="2" charset="0"/>
              </a:rPr>
              <a:t> </a:t>
            </a:r>
            <a:r>
              <a:rPr lang="en-US" i="1" dirty="0" err="1">
                <a:solidFill>
                  <a:srgbClr val="000000"/>
                </a:solidFill>
                <a:latin typeface="Helvetica" pitchFamily="2" charset="0"/>
              </a:rPr>
              <a:t>trị</a:t>
            </a:r>
            <a:r>
              <a:rPr lang="en-US" dirty="0">
                <a:solidFill>
                  <a:srgbClr val="000000"/>
                </a:solidFill>
                <a:latin typeface="Helvetica" pitchFamily="2" charset="0"/>
              </a:rPr>
              <a:t> </a:t>
            </a:r>
            <a:r>
              <a:rPr lang="en-US" b="1" i="1" dirty="0">
                <a:solidFill>
                  <a:srgbClr val="000000"/>
                </a:solidFill>
                <a:latin typeface="Helvetica" pitchFamily="2" charset="0"/>
              </a:rPr>
              <a:t>case</a:t>
            </a:r>
            <a:r>
              <a:rPr lang="en-US" dirty="0">
                <a:solidFill>
                  <a:srgbClr val="000000"/>
                </a:solidFill>
                <a:latin typeface="Helvetica" pitchFamily="2" charset="0"/>
              </a:rPr>
              <a:t> </a:t>
            </a:r>
            <a:r>
              <a:rPr lang="en-US" i="1" dirty="0" err="1">
                <a:solidFill>
                  <a:srgbClr val="000000"/>
                </a:solidFill>
                <a:latin typeface="Helvetica" pitchFamily="2" charset="0"/>
              </a:rPr>
              <a:t>hoặc</a:t>
            </a:r>
            <a:r>
              <a:rPr lang="en-US" dirty="0">
                <a:solidFill>
                  <a:srgbClr val="000000"/>
                </a:solidFill>
                <a:latin typeface="Helvetica" pitchFamily="2" charset="0"/>
              </a:rPr>
              <a:t> </a:t>
            </a:r>
            <a:r>
              <a:rPr lang="en-US" i="1" dirty="0" err="1">
                <a:solidFill>
                  <a:srgbClr val="000000"/>
                </a:solidFill>
                <a:latin typeface="Helvetica" pitchFamily="2" charset="0"/>
              </a:rPr>
              <a:t>có</a:t>
            </a:r>
            <a:r>
              <a:rPr lang="en-US" dirty="0">
                <a:solidFill>
                  <a:srgbClr val="000000"/>
                </a:solidFill>
                <a:latin typeface="Helvetica" pitchFamily="2" charset="0"/>
              </a:rPr>
              <a:t> </a:t>
            </a:r>
            <a:r>
              <a:rPr lang="en-US" b="1" i="1" dirty="0">
                <a:solidFill>
                  <a:srgbClr val="000000"/>
                </a:solidFill>
                <a:latin typeface="Helvetica" pitchFamily="2" charset="0"/>
              </a:rPr>
              <a:t>default</a:t>
            </a:r>
            <a:r>
              <a:rPr lang="en-US" i="1" dirty="0">
                <a:solidFill>
                  <a:srgbClr val="000000"/>
                </a:solidFill>
                <a:latin typeface="Helvetica" pitchFamily="2" charset="0"/>
              </a:rPr>
              <a:t>.</a:t>
            </a:r>
            <a:endParaRPr lang="en-US" dirty="0">
              <a:solidFill>
                <a:srgbClr val="000000"/>
              </a:solidFill>
              <a:effectLst/>
              <a:latin typeface="Helvetica"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9. Packed Array</a:t>
            </a:r>
            <a:endParaRPr lang="en-US" sz="2200" b="1" dirty="0">
              <a:solidFill>
                <a:srgbClr val="302280"/>
              </a:solidFill>
            </a:endParaRPr>
          </a:p>
        </p:txBody>
      </p:sp>
      <p:sp>
        <p:nvSpPr>
          <p:cNvPr id="2" name="Rectangle 1"/>
          <p:cNvSpPr/>
          <p:nvPr/>
        </p:nvSpPr>
        <p:spPr>
          <a:xfrm>
            <a:off x="285342" y="571637"/>
            <a:ext cx="11465669" cy="1200329"/>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Một vector có thể hoạt động như một thanh ghi, ví dụ khai báo sau: </a:t>
            </a:r>
            <a:r>
              <a:rPr lang="vi-VN" b="1" dirty="0">
                <a:solidFill>
                  <a:srgbClr val="000000"/>
                </a:solidFill>
                <a:latin typeface="Helvetica" pitchFamily="2" charset="0"/>
              </a:rPr>
              <a:t>logic</a:t>
            </a:r>
            <a:r>
              <a:rPr lang="vi-VN" dirty="0">
                <a:solidFill>
                  <a:srgbClr val="000000"/>
                </a:solidFill>
                <a:latin typeface="Helvetica" pitchFamily="2" charset="0"/>
              </a:rPr>
              <a:t> </a:t>
            </a:r>
            <a:r>
              <a:rPr lang="vi-VN" b="1" dirty="0">
                <a:solidFill>
                  <a:srgbClr val="000000"/>
                </a:solidFill>
                <a:latin typeface="Helvetica" pitchFamily="2" charset="0"/>
              </a:rPr>
              <a:t>[31:0]</a:t>
            </a:r>
            <a:r>
              <a:rPr lang="vi-VN" dirty="0">
                <a:solidFill>
                  <a:srgbClr val="000000"/>
                </a:solidFill>
                <a:latin typeface="Helvetica" pitchFamily="2" charset="0"/>
              </a:rPr>
              <a:t> register; một thanh ghi 32 bit gồm có 4 byte, </a:t>
            </a:r>
            <a:r>
              <a:rPr lang="vi-VN" b="1" dirty="0">
                <a:solidFill>
                  <a:srgbClr val="000000"/>
                </a:solidFill>
                <a:latin typeface="Helvetica" pitchFamily="2" charset="0"/>
              </a:rPr>
              <a:t>[31:24],</a:t>
            </a:r>
            <a:r>
              <a:rPr lang="vi-VN" dirty="0">
                <a:solidFill>
                  <a:srgbClr val="000000"/>
                </a:solidFill>
                <a:latin typeface="Helvetica" pitchFamily="2" charset="0"/>
              </a:rPr>
              <a:t> </a:t>
            </a:r>
            <a:r>
              <a:rPr lang="vi-VN" b="1" dirty="0">
                <a:solidFill>
                  <a:srgbClr val="000000"/>
                </a:solidFill>
                <a:latin typeface="Helvetica" pitchFamily="2" charset="0"/>
              </a:rPr>
              <a:t>[23:16],</a:t>
            </a:r>
            <a:r>
              <a:rPr lang="vi-VN" dirty="0">
                <a:solidFill>
                  <a:srgbClr val="000000"/>
                </a:solidFill>
                <a:latin typeface="Helvetica" pitchFamily="2" charset="0"/>
              </a:rPr>
              <a:t> </a:t>
            </a:r>
            <a:r>
              <a:rPr lang="vi-VN" b="1" dirty="0">
                <a:solidFill>
                  <a:srgbClr val="000000"/>
                </a:solidFill>
                <a:latin typeface="Helvetica" pitchFamily="2" charset="0"/>
              </a:rPr>
              <a:t>[15:8],</a:t>
            </a:r>
            <a:r>
              <a:rPr lang="vi-VN" dirty="0">
                <a:solidFill>
                  <a:srgbClr val="000000"/>
                </a:solidFill>
                <a:latin typeface="Helvetica" pitchFamily="2" charset="0"/>
              </a:rPr>
              <a:t> </a:t>
            </a:r>
            <a:r>
              <a:rPr lang="vi-VN" b="1" dirty="0">
                <a:solidFill>
                  <a:srgbClr val="000000"/>
                </a:solidFill>
                <a:latin typeface="Helvetica" pitchFamily="2" charset="0"/>
              </a:rPr>
              <a:t>[7:0]</a:t>
            </a:r>
            <a:r>
              <a:rPr lang="vi-VN" dirty="0">
                <a:solidFill>
                  <a:srgbClr val="000000"/>
                </a:solidFill>
                <a:latin typeface="Helvetica" pitchFamily="2" charset="0"/>
              </a:rPr>
              <a:t>.</a:t>
            </a:r>
            <a:endParaRPr lang="vi-VN" dirty="0">
              <a:solidFill>
                <a:srgbClr val="000000"/>
              </a:solidFill>
              <a:latin typeface="Helvetica" pitchFamily="2" charset="0"/>
            </a:endParaRPr>
          </a:p>
          <a:p>
            <a:pPr marL="285750" indent="-285750">
              <a:buFont typeface="Courier New" panose="02070309020205020404" pitchFamily="49" charset="0"/>
              <a:buChar char="o"/>
            </a:pPr>
            <a:r>
              <a:rPr lang="vi-VN" dirty="0">
                <a:solidFill>
                  <a:srgbClr val="000000"/>
                </a:solidFill>
                <a:latin typeface="Helvetica" pitchFamily="2" charset="0"/>
              </a:rPr>
              <a:t>Tuy nhiên, việc truy cập từng byte nhỏ như trên sẽ trở nên khó khăn nếu truy cập thường xuyên.</a:t>
            </a:r>
            <a:endParaRPr lang="vi-VN" dirty="0">
              <a:solidFill>
                <a:srgbClr val="000000"/>
              </a:solidFill>
              <a:latin typeface="Helvetica" pitchFamily="2" charset="0"/>
            </a:endParaRPr>
          </a:p>
          <a:p>
            <a:pPr marL="285750" indent="-285750">
              <a:buFont typeface="Courier New" panose="02070309020205020404" pitchFamily="49" charset="0"/>
              <a:buChar char="o"/>
            </a:pPr>
            <a:r>
              <a:rPr lang="vi-VN" dirty="0">
                <a:solidFill>
                  <a:srgbClr val="000000"/>
                </a:solidFill>
                <a:latin typeface="Helvetica" pitchFamily="2" charset="0"/>
              </a:rPr>
              <a:t>Xét cơ bản, array cũng tương tự như vector nhưng giúp việc truy cập những bit bên trong có dễ hơn.</a:t>
            </a:r>
            <a:endParaRPr lang="vi-VN" dirty="0">
              <a:solidFill>
                <a:srgbClr val="000000"/>
              </a:solidFill>
              <a:latin typeface="Helvetica" pitchFamily="2" charset="0"/>
            </a:endParaRPr>
          </a:p>
        </p:txBody>
      </p:sp>
      <p:sp>
        <p:nvSpPr>
          <p:cNvPr id="3" name="Rectangle 2"/>
          <p:cNvSpPr/>
          <p:nvPr/>
        </p:nvSpPr>
        <p:spPr>
          <a:xfrm>
            <a:off x="285341" y="1217968"/>
            <a:ext cx="11339211" cy="369332"/>
          </a:xfrm>
          <a:prstGeom prst="rect">
            <a:avLst/>
          </a:prstGeom>
        </p:spPr>
        <p:txBody>
          <a:bodyPr wrap="square">
            <a:spAutoFit/>
          </a:bodyPr>
          <a:lstStyle/>
          <a:p>
            <a:endParaRPr lang="vi-VN" dirty="0">
              <a:solidFill>
                <a:srgbClr val="000000"/>
              </a:solidFill>
              <a:effectLst/>
              <a:latin typeface="Helvetica" pitchFamily="2" charset="0"/>
            </a:endParaRPr>
          </a:p>
        </p:txBody>
      </p:sp>
      <p:pic>
        <p:nvPicPr>
          <p:cNvPr id="5" name="Picture 4"/>
          <p:cNvPicPr>
            <a:picLocks noChangeAspect="1"/>
          </p:cNvPicPr>
          <p:nvPr/>
        </p:nvPicPr>
        <p:blipFill>
          <a:blip r:embed="rId2"/>
          <a:stretch>
            <a:fillRect/>
          </a:stretch>
        </p:blipFill>
        <p:spPr>
          <a:xfrm>
            <a:off x="2637612" y="1771966"/>
            <a:ext cx="6916771" cy="596654"/>
          </a:xfrm>
          <a:prstGeom prst="rect">
            <a:avLst/>
          </a:prstGeom>
        </p:spPr>
      </p:pic>
      <p:sp>
        <p:nvSpPr>
          <p:cNvPr id="6" name="Rectangle 5"/>
          <p:cNvSpPr/>
          <p:nvPr/>
        </p:nvSpPr>
        <p:spPr>
          <a:xfrm>
            <a:off x="286395" y="2418297"/>
            <a:ext cx="5809604"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Lúc này việc truy cập các byte sẽ tiện hơn rất nhiều.</a:t>
            </a:r>
            <a:endParaRPr lang="vi-VN" dirty="0">
              <a:solidFill>
                <a:srgbClr val="000000"/>
              </a:solidFill>
              <a:effectLst/>
              <a:latin typeface="Helvetica" pitchFamily="2" charset="0"/>
            </a:endParaRPr>
          </a:p>
        </p:txBody>
      </p:sp>
      <p:pic>
        <p:nvPicPr>
          <p:cNvPr id="7" name="Picture 6"/>
          <p:cNvPicPr>
            <a:picLocks noChangeAspect="1"/>
          </p:cNvPicPr>
          <p:nvPr/>
        </p:nvPicPr>
        <p:blipFill>
          <a:blip r:embed="rId3"/>
          <a:stretch>
            <a:fillRect/>
          </a:stretch>
        </p:blipFill>
        <p:spPr>
          <a:xfrm>
            <a:off x="2637613" y="2738009"/>
            <a:ext cx="6916770" cy="1080397"/>
          </a:xfrm>
          <a:prstGeom prst="rect">
            <a:avLst/>
          </a:prstGeom>
        </p:spPr>
      </p:pic>
      <p:sp>
        <p:nvSpPr>
          <p:cNvPr id="8" name="Rectangle 7"/>
          <p:cNvSpPr/>
          <p:nvPr/>
        </p:nvSpPr>
        <p:spPr>
          <a:xfrm>
            <a:off x="285341" y="3938094"/>
            <a:ext cx="9996795"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Nhìn từ trái qua phải, register khai báo ở dạng array được hiểu như sau:</a:t>
            </a:r>
            <a:endParaRPr lang="vi-VN" dirty="0">
              <a:solidFill>
                <a:srgbClr val="000000"/>
              </a:solidFill>
              <a:effectLst/>
              <a:latin typeface="Helvetica" pitchFamily="2" charset="0"/>
            </a:endParaRPr>
          </a:p>
        </p:txBody>
      </p:sp>
      <p:pic>
        <p:nvPicPr>
          <p:cNvPr id="9" name="Picture 8"/>
          <p:cNvPicPr>
            <a:picLocks noChangeAspect="1"/>
          </p:cNvPicPr>
          <p:nvPr/>
        </p:nvPicPr>
        <p:blipFill>
          <a:blip r:embed="rId4"/>
          <a:stretch>
            <a:fillRect/>
          </a:stretch>
        </p:blipFill>
        <p:spPr>
          <a:xfrm>
            <a:off x="5410197" y="4277001"/>
            <a:ext cx="6020600" cy="2361779"/>
          </a:xfrm>
          <a:prstGeom prst="rect">
            <a:avLst/>
          </a:prstGeom>
        </p:spPr>
      </p:pic>
      <p:sp>
        <p:nvSpPr>
          <p:cNvPr id="10" name="Rectangle 9"/>
          <p:cNvSpPr/>
          <p:nvPr/>
        </p:nvSpPr>
        <p:spPr>
          <a:xfrm>
            <a:off x="285341" y="4367291"/>
            <a:ext cx="5016233" cy="923330"/>
          </a:xfrm>
          <a:prstGeom prst="rect">
            <a:avLst/>
          </a:prstGeom>
        </p:spPr>
        <p:txBody>
          <a:bodyPr wrap="square">
            <a:spAutoFit/>
          </a:bodyPr>
          <a:lstStyle/>
          <a:p>
            <a:pPr marL="285750" indent="-285750" algn="just">
              <a:buFont typeface="Courier New" panose="02070309020205020404" pitchFamily="49" charset="0"/>
              <a:buChar char="o"/>
            </a:pPr>
            <a:r>
              <a:rPr lang="vi-VN" dirty="0">
                <a:solidFill>
                  <a:srgbClr val="000000"/>
                </a:solidFill>
                <a:latin typeface="Helvetica" pitchFamily="2" charset="0"/>
              </a:rPr>
              <a:t>Có thể hiểu vector như một bảng chỉ có 1 hàng, còn array là một bảng có nhiều hàng, hoặc nhiều tập hợp bảng.</a:t>
            </a:r>
            <a:endParaRPr lang="vi-VN" dirty="0">
              <a:solidFill>
                <a:srgbClr val="000000"/>
              </a:solidFill>
              <a:effectLst/>
              <a:latin typeface="Helvetica"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10. Unpacked Array</a:t>
            </a:r>
            <a:endParaRPr lang="en-US" sz="2200" b="1" dirty="0">
              <a:solidFill>
                <a:srgbClr val="302280"/>
              </a:solidFill>
            </a:endParaRPr>
          </a:p>
        </p:txBody>
      </p:sp>
      <p:sp>
        <p:nvSpPr>
          <p:cNvPr id="2" name="Rectangle 1"/>
          <p:cNvSpPr/>
          <p:nvPr/>
        </p:nvSpPr>
        <p:spPr>
          <a:xfrm>
            <a:off x="201009" y="571637"/>
            <a:ext cx="11900199"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Khi các vector không cần phải liên tiếp nhau như packed array, unpacked array cũng có thể được sử dụng.</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2152649" y="940969"/>
            <a:ext cx="7886700" cy="774700"/>
          </a:xfrm>
          <a:prstGeom prst="rect">
            <a:avLst/>
          </a:prstGeom>
        </p:spPr>
      </p:pic>
      <p:sp>
        <p:nvSpPr>
          <p:cNvPr id="9" name="Project Status"/>
          <p:cNvSpPr txBox="1"/>
          <p:nvPr/>
        </p:nvSpPr>
        <p:spPr>
          <a:xfrm>
            <a:off x="203846" y="1864428"/>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11. Bài Tập</a:t>
            </a:r>
            <a:endParaRPr lang="en-US" sz="2200" b="1" dirty="0">
              <a:solidFill>
                <a:srgbClr val="302280"/>
              </a:solidFill>
            </a:endParaRPr>
          </a:p>
        </p:txBody>
      </p:sp>
      <p:sp>
        <p:nvSpPr>
          <p:cNvPr id="6" name="Rectangle 5"/>
          <p:cNvSpPr/>
          <p:nvPr/>
        </p:nvSpPr>
        <p:spPr>
          <a:xfrm>
            <a:off x="201008" y="2305574"/>
            <a:ext cx="10256225" cy="369332"/>
          </a:xfrm>
          <a:prstGeom prst="rect">
            <a:avLst/>
          </a:prstGeom>
        </p:spPr>
        <p:txBody>
          <a:bodyPr wrap="square">
            <a:spAutoFit/>
          </a:bodyPr>
          <a:lstStyle/>
          <a:p>
            <a:r>
              <a:rPr lang="en-US" dirty="0">
                <a:solidFill>
                  <a:srgbClr val="000000"/>
                </a:solidFill>
                <a:latin typeface="Helvetica" pitchFamily="2" charset="0"/>
              </a:rPr>
              <a:t>1.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a:t>
            </a:r>
            <a:r>
              <a:rPr lang="en-US" dirty="0" err="1">
                <a:solidFill>
                  <a:srgbClr val="000000"/>
                </a:solidFill>
                <a:latin typeface="Helvetica" pitchFamily="2" charset="0"/>
              </a:rPr>
              <a:t>mạch</a:t>
            </a:r>
            <a:r>
              <a:rPr lang="en-US" dirty="0">
                <a:solidFill>
                  <a:srgbClr val="000000"/>
                </a:solidFill>
                <a:latin typeface="Helvetica" pitchFamily="2" charset="0"/>
              </a:rPr>
              <a:t> combinational </a:t>
            </a:r>
            <a:r>
              <a:rPr lang="en-US" dirty="0" err="1">
                <a:solidFill>
                  <a:srgbClr val="000000"/>
                </a:solidFill>
                <a:latin typeface="Helvetica" pitchFamily="2" charset="0"/>
              </a:rPr>
              <a:t>sau</a:t>
            </a:r>
            <a:r>
              <a:rPr lang="en-US" dirty="0">
                <a:solidFill>
                  <a:srgbClr val="000000"/>
                </a:solidFill>
                <a:latin typeface="Helvetica" pitchFamily="2" charset="0"/>
              </a:rPr>
              <a:t> </a:t>
            </a:r>
            <a:r>
              <a:rPr lang="en-US" dirty="0" err="1">
                <a:solidFill>
                  <a:srgbClr val="000000"/>
                </a:solidFill>
                <a:latin typeface="Helvetica" pitchFamily="2" charset="0"/>
              </a:rPr>
              <a:t>sử</a:t>
            </a:r>
            <a:r>
              <a:rPr lang="en-US" dirty="0">
                <a:solidFill>
                  <a:srgbClr val="000000"/>
                </a:solidFill>
                <a:latin typeface="Helvetica" pitchFamily="2" charset="0"/>
              </a:rPr>
              <a:t> </a:t>
            </a:r>
            <a:r>
              <a:rPr lang="en-US" dirty="0" err="1">
                <a:solidFill>
                  <a:srgbClr val="000000"/>
                </a:solidFill>
                <a:latin typeface="Helvetica" pitchFamily="2" charset="0"/>
              </a:rPr>
              <a:t>dụng</a:t>
            </a:r>
            <a:r>
              <a:rPr lang="en-US" dirty="0">
                <a:solidFill>
                  <a:srgbClr val="000000"/>
                </a:solidFill>
                <a:latin typeface="Helvetica" pitchFamily="2" charset="0"/>
              </a:rPr>
              <a:t> </a:t>
            </a:r>
            <a:r>
              <a:rPr lang="en-US" b="1" dirty="0">
                <a:solidFill>
                  <a:srgbClr val="000000"/>
                </a:solidFill>
                <a:latin typeface="Helvetica" pitchFamily="2" charset="0"/>
              </a:rPr>
              <a:t>assign</a:t>
            </a:r>
            <a:r>
              <a:rPr lang="en-US" dirty="0">
                <a:solidFill>
                  <a:srgbClr val="000000"/>
                </a:solidFill>
                <a:latin typeface="Helvetica" pitchFamily="2" charset="0"/>
              </a:rPr>
              <a:t> </a:t>
            </a:r>
            <a:r>
              <a:rPr lang="en-US" dirty="0" err="1">
                <a:solidFill>
                  <a:srgbClr val="000000"/>
                </a:solidFill>
                <a:latin typeface="Helvetica" pitchFamily="2" charset="0"/>
              </a:rPr>
              <a:t>và</a:t>
            </a:r>
            <a:r>
              <a:rPr lang="en-US" dirty="0">
                <a:solidFill>
                  <a:srgbClr val="000000"/>
                </a:solidFill>
                <a:latin typeface="Helvetica" pitchFamily="2" charset="0"/>
              </a:rPr>
              <a:t> </a:t>
            </a:r>
            <a:r>
              <a:rPr lang="en-US" b="1" dirty="0" err="1">
                <a:solidFill>
                  <a:srgbClr val="000000"/>
                </a:solidFill>
                <a:latin typeface="Helvetica" pitchFamily="2" charset="0"/>
              </a:rPr>
              <a:t>always_comb</a:t>
            </a:r>
            <a:r>
              <a:rPr lang="en-US" dirty="0">
                <a:solidFill>
                  <a:srgbClr val="000000"/>
                </a:solidFill>
                <a:latin typeface="Helvetica" pitchFamily="2" charset="0"/>
              </a:rPr>
              <a:t>. (2 </a:t>
            </a:r>
            <a:r>
              <a:rPr lang="el-GR" dirty="0">
                <a:solidFill>
                  <a:srgbClr val="000000"/>
                </a:solidFill>
                <a:latin typeface="Helvetica" pitchFamily="2" charset="0"/>
              </a:rPr>
              <a:t>Ξ</a:t>
            </a:r>
            <a:r>
              <a:rPr lang="en-US" dirty="0">
                <a:solidFill>
                  <a:srgbClr val="000000"/>
                </a:solidFill>
                <a:latin typeface="Helvetica" pitchFamily="2" charset="0"/>
              </a:rPr>
              <a:t>les)</a:t>
            </a:r>
            <a:endParaRPr lang="en-US" dirty="0">
              <a:solidFill>
                <a:srgbClr val="000000"/>
              </a:solidFill>
              <a:effectLst/>
              <a:latin typeface="Helvetica" pitchFamily="2" charset="0"/>
            </a:endParaRP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884" y="2674906"/>
            <a:ext cx="4254229" cy="17731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41714" y="4408843"/>
            <a:ext cx="5813579" cy="369332"/>
          </a:xfrm>
          <a:prstGeom prst="rect">
            <a:avLst/>
          </a:prstGeom>
        </p:spPr>
        <p:txBody>
          <a:bodyPr wrap="none">
            <a:spAutoFit/>
          </a:bodyPr>
          <a:lstStyle/>
          <a:p>
            <a:r>
              <a:rPr lang="vi-VN" dirty="0">
                <a:solidFill>
                  <a:srgbClr val="000000"/>
                </a:solidFill>
                <a:latin typeface="Helvetica" pitchFamily="2" charset="0"/>
              </a:rPr>
              <a:t>2. Thiết kế bộ tính toán đơn giản N bit với yêu cầu sau:</a:t>
            </a:r>
            <a:endParaRPr lang="vi-VN" dirty="0">
              <a:solidFill>
                <a:srgbClr val="000000"/>
              </a:solidFill>
              <a:effectLst/>
              <a:latin typeface="Helvetica" pitchFamily="2" charset="0"/>
            </a:endParaRPr>
          </a:p>
        </p:txBody>
      </p:sp>
      <p:sp>
        <p:nvSpPr>
          <p:cNvPr id="10" name="Rectangle 9"/>
          <p:cNvSpPr/>
          <p:nvPr/>
        </p:nvSpPr>
        <p:spPr>
          <a:xfrm>
            <a:off x="839821" y="4729697"/>
            <a:ext cx="6096000" cy="923330"/>
          </a:xfrm>
          <a:prstGeom prst="rect">
            <a:avLst/>
          </a:prstGeom>
        </p:spPr>
        <p:txBody>
          <a:bodyPr>
            <a:spAutoFit/>
          </a:bodyPr>
          <a:lstStyle/>
          <a:p>
            <a:r>
              <a:rPr lang="en-US" dirty="0">
                <a:solidFill>
                  <a:srgbClr val="000000"/>
                </a:solidFill>
                <a:latin typeface="Helvetica" pitchFamily="2" charset="0"/>
              </a:rPr>
              <a:t>a. 3 </a:t>
            </a:r>
            <a:r>
              <a:rPr lang="en-US" dirty="0" err="1">
                <a:solidFill>
                  <a:srgbClr val="000000"/>
                </a:solidFill>
                <a:latin typeface="Helvetica" pitchFamily="2" charset="0"/>
              </a:rPr>
              <a:t>ngõ</a:t>
            </a:r>
            <a:r>
              <a:rPr lang="en-US" dirty="0">
                <a:solidFill>
                  <a:srgbClr val="000000"/>
                </a:solidFill>
                <a:latin typeface="Helvetica" pitchFamily="2" charset="0"/>
              </a:rPr>
              <a:t> </a:t>
            </a:r>
            <a:r>
              <a:rPr lang="en-US" dirty="0" err="1">
                <a:solidFill>
                  <a:srgbClr val="000000"/>
                </a:solidFill>
                <a:latin typeface="Helvetica" pitchFamily="2" charset="0"/>
              </a:rPr>
              <a:t>vô</a:t>
            </a:r>
            <a:r>
              <a:rPr lang="en-US" dirty="0">
                <a:solidFill>
                  <a:srgbClr val="000000"/>
                </a:solidFill>
                <a:latin typeface="Helvetica" pitchFamily="2" charset="0"/>
              </a:rPr>
              <a:t> </a:t>
            </a:r>
            <a:r>
              <a:rPr lang="en-US" b="1" dirty="0">
                <a:solidFill>
                  <a:srgbClr val="000000"/>
                </a:solidFill>
                <a:latin typeface="Helvetica" pitchFamily="2" charset="0"/>
              </a:rPr>
              <a:t>data0</a:t>
            </a:r>
            <a:r>
              <a:rPr lang="en-US" dirty="0">
                <a:solidFill>
                  <a:srgbClr val="000000"/>
                </a:solidFill>
                <a:latin typeface="Helvetica" pitchFamily="2" charset="0"/>
              </a:rPr>
              <a:t>, </a:t>
            </a:r>
            <a:r>
              <a:rPr lang="en-US" b="1" dirty="0">
                <a:solidFill>
                  <a:srgbClr val="000000"/>
                </a:solidFill>
                <a:latin typeface="Helvetica" pitchFamily="2" charset="0"/>
              </a:rPr>
              <a:t>data1</a:t>
            </a:r>
            <a:r>
              <a:rPr lang="en-US" dirty="0">
                <a:solidFill>
                  <a:srgbClr val="000000"/>
                </a:solidFill>
                <a:latin typeface="Helvetica" pitchFamily="2" charset="0"/>
              </a:rPr>
              <a:t>, </a:t>
            </a:r>
            <a:r>
              <a:rPr lang="en-US" dirty="0" err="1">
                <a:solidFill>
                  <a:srgbClr val="000000"/>
                </a:solidFill>
                <a:latin typeface="Helvetica" pitchFamily="2" charset="0"/>
              </a:rPr>
              <a:t>và</a:t>
            </a:r>
            <a:r>
              <a:rPr lang="en-US" dirty="0">
                <a:solidFill>
                  <a:srgbClr val="000000"/>
                </a:solidFill>
                <a:latin typeface="Helvetica" pitchFamily="2" charset="0"/>
              </a:rPr>
              <a:t> </a:t>
            </a:r>
            <a:r>
              <a:rPr lang="en-US" b="1" dirty="0" err="1">
                <a:solidFill>
                  <a:srgbClr val="000000"/>
                </a:solidFill>
                <a:latin typeface="Helvetica" pitchFamily="2" charset="0"/>
              </a:rPr>
              <a:t>sel</a:t>
            </a:r>
            <a:endParaRPr lang="en-US" dirty="0">
              <a:solidFill>
                <a:srgbClr val="000000"/>
              </a:solidFill>
              <a:latin typeface="Helvetica" pitchFamily="2" charset="0"/>
            </a:endParaRPr>
          </a:p>
          <a:p>
            <a:r>
              <a:rPr lang="en-US" dirty="0">
                <a:solidFill>
                  <a:srgbClr val="000000"/>
                </a:solidFill>
                <a:latin typeface="Helvetica" pitchFamily="2" charset="0"/>
              </a:rPr>
              <a:t>b. 1 </a:t>
            </a:r>
            <a:r>
              <a:rPr lang="en-US" dirty="0" err="1">
                <a:solidFill>
                  <a:srgbClr val="000000"/>
                </a:solidFill>
                <a:latin typeface="Helvetica" pitchFamily="2" charset="0"/>
              </a:rPr>
              <a:t>ngõ</a:t>
            </a:r>
            <a:r>
              <a:rPr lang="en-US" dirty="0">
                <a:solidFill>
                  <a:srgbClr val="000000"/>
                </a:solidFill>
                <a:latin typeface="Helvetica" pitchFamily="2" charset="0"/>
              </a:rPr>
              <a:t> ra </a:t>
            </a:r>
            <a:r>
              <a:rPr lang="en-US" b="1" dirty="0">
                <a:solidFill>
                  <a:srgbClr val="000000"/>
                </a:solidFill>
                <a:latin typeface="Helvetica" pitchFamily="2" charset="0"/>
              </a:rPr>
              <a:t>result</a:t>
            </a:r>
            <a:endParaRPr lang="en-US" dirty="0">
              <a:solidFill>
                <a:srgbClr val="000000"/>
              </a:solidFill>
              <a:latin typeface="Helvetica" pitchFamily="2" charset="0"/>
            </a:endParaRPr>
          </a:p>
          <a:p>
            <a:r>
              <a:rPr lang="en-US" dirty="0">
                <a:solidFill>
                  <a:srgbClr val="000000"/>
                </a:solidFill>
                <a:latin typeface="Helvetica" pitchFamily="2" charset="0"/>
              </a:rPr>
              <a:t>c. 4 </a:t>
            </a:r>
            <a:r>
              <a:rPr lang="en-US" dirty="0" err="1">
                <a:solidFill>
                  <a:srgbClr val="000000"/>
                </a:solidFill>
                <a:latin typeface="Helvetica" pitchFamily="2" charset="0"/>
              </a:rPr>
              <a:t>phép</a:t>
            </a:r>
            <a:r>
              <a:rPr lang="en-US" dirty="0">
                <a:solidFill>
                  <a:srgbClr val="000000"/>
                </a:solidFill>
                <a:latin typeface="Helvetica" pitchFamily="2" charset="0"/>
              </a:rPr>
              <a:t> </a:t>
            </a:r>
            <a:r>
              <a:rPr lang="en-US" dirty="0" err="1">
                <a:solidFill>
                  <a:srgbClr val="000000"/>
                </a:solidFill>
                <a:latin typeface="Helvetica" pitchFamily="2" charset="0"/>
              </a:rPr>
              <a:t>toán</a:t>
            </a:r>
            <a:r>
              <a:rPr lang="en-US" dirty="0">
                <a:solidFill>
                  <a:srgbClr val="000000"/>
                </a:solidFill>
                <a:latin typeface="Helvetica" pitchFamily="2" charset="0"/>
              </a:rPr>
              <a:t> (NONE, ADD, AND, OR)</a:t>
            </a:r>
            <a:endParaRPr lang="en-US" dirty="0">
              <a:solidFill>
                <a:srgbClr val="000000"/>
              </a:solidFill>
              <a:effectLst/>
              <a:latin typeface="Helvetica" pitchFamily="2" charset="0"/>
            </a:endParaRPr>
          </a:p>
        </p:txBody>
      </p:sp>
      <p:pic>
        <p:nvPicPr>
          <p:cNvPr id="11" name="Picture 10"/>
          <p:cNvPicPr>
            <a:picLocks noChangeAspect="1"/>
          </p:cNvPicPr>
          <p:nvPr/>
        </p:nvPicPr>
        <p:blipFill>
          <a:blip r:embed="rId4"/>
          <a:stretch>
            <a:fillRect/>
          </a:stretch>
        </p:blipFill>
        <p:spPr>
          <a:xfrm>
            <a:off x="5356748" y="4892637"/>
            <a:ext cx="2866365" cy="15679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9525"/>
            <a:ext cx="12192000" cy="6835972"/>
          </a:xfrm>
          <a:prstGeom prst="rect">
            <a:avLst/>
          </a:prstGeom>
        </p:spPr>
      </p:pic>
      <p:sp>
        <p:nvSpPr>
          <p:cNvPr id="69" name="Project Status"/>
          <p:cNvSpPr txBox="1"/>
          <p:nvPr/>
        </p:nvSpPr>
        <p:spPr>
          <a:xfrm>
            <a:off x="201011" y="475213"/>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1. Module và khai báo</a:t>
            </a:r>
            <a:endParaRPr lang="en-US" sz="2200" b="1" dirty="0">
              <a:solidFill>
                <a:srgbClr val="302280"/>
              </a:solidFill>
            </a:endParaRPr>
          </a:p>
        </p:txBody>
      </p:sp>
      <p:sp>
        <p:nvSpPr>
          <p:cNvPr id="2" name="Rectangle 1"/>
          <p:cNvSpPr/>
          <p:nvPr/>
        </p:nvSpPr>
        <p:spPr>
          <a:xfrm>
            <a:off x="1488869" y="1044149"/>
            <a:ext cx="6942307" cy="1200329"/>
          </a:xfrm>
          <a:prstGeom prst="rect">
            <a:avLst/>
          </a:prstGeom>
        </p:spPr>
        <p:txBody>
          <a:bodyPr wrap="square">
            <a:spAutoFit/>
          </a:bodyPr>
          <a:lstStyle/>
          <a:p>
            <a:r>
              <a:rPr lang="en-US" dirty="0" err="1">
                <a:solidFill>
                  <a:srgbClr val="000000"/>
                </a:solidFill>
                <a:latin typeface="Roboto" panose="02000000000000000000" pitchFamily="2" charset="0"/>
                <a:ea typeface="Roboto" panose="02000000000000000000" pitchFamily="2" charset="0"/>
              </a:rPr>
              <a:t>Một</a:t>
            </a:r>
            <a:r>
              <a:rPr lang="en-US" dirty="0">
                <a:solidFill>
                  <a:srgbClr val="000000"/>
                </a:solidFill>
                <a:latin typeface="Roboto" panose="02000000000000000000" pitchFamily="2" charset="0"/>
                <a:ea typeface="Roboto" panose="02000000000000000000" pitchFamily="2" charset="0"/>
              </a:rPr>
              <a:t> design (</a:t>
            </a:r>
            <a:r>
              <a:rPr lang="en-US" dirty="0" err="1">
                <a:solidFill>
                  <a:srgbClr val="000000"/>
                </a:solidFill>
                <a:latin typeface="Roboto" panose="02000000000000000000" pitchFamily="2" charset="0"/>
                <a:ea typeface="Roboto" panose="02000000000000000000" pitchFamily="2" charset="0"/>
              </a:rPr>
              <a:t>thiết</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kế</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gồm</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có</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ba</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thành</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phần</a:t>
            </a:r>
            <a:r>
              <a:rPr lang="en-US" dirty="0">
                <a:solidFill>
                  <a:srgbClr val="000000"/>
                </a:solidFill>
                <a:latin typeface="Roboto" panose="02000000000000000000" pitchFamily="2" charset="0"/>
                <a:ea typeface="Roboto" panose="02000000000000000000" pitchFamily="2" charset="0"/>
              </a:rPr>
              <a:t> </a:t>
            </a:r>
            <a:endParaRPr lang="en-US" dirty="0">
              <a:solidFill>
                <a:srgbClr val="0000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solidFill>
                  <a:srgbClr val="000000"/>
                </a:solidFill>
                <a:latin typeface="Roboto" panose="02000000000000000000" pitchFamily="2" charset="0"/>
                <a:ea typeface="Roboto" panose="02000000000000000000" pitchFamily="2" charset="0"/>
              </a:rPr>
              <a:t>Ngõ</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vô</a:t>
            </a:r>
            <a:r>
              <a:rPr lang="en-US" dirty="0">
                <a:solidFill>
                  <a:srgbClr val="000000"/>
                </a:solidFill>
                <a:latin typeface="Roboto" panose="02000000000000000000" pitchFamily="2" charset="0"/>
                <a:ea typeface="Roboto" panose="02000000000000000000" pitchFamily="2" charset="0"/>
              </a:rPr>
              <a:t> (input)</a:t>
            </a:r>
            <a:endParaRPr lang="en-US" dirty="0">
              <a:solidFill>
                <a:srgbClr val="0000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solidFill>
                  <a:srgbClr val="000000"/>
                </a:solidFill>
                <a:latin typeface="Roboto" panose="02000000000000000000" pitchFamily="2" charset="0"/>
                <a:ea typeface="Roboto" panose="02000000000000000000" pitchFamily="2" charset="0"/>
              </a:rPr>
              <a:t>Ngõ</a:t>
            </a:r>
            <a:r>
              <a:rPr lang="en-US" dirty="0">
                <a:solidFill>
                  <a:srgbClr val="000000"/>
                </a:solidFill>
                <a:latin typeface="Roboto" panose="02000000000000000000" pitchFamily="2" charset="0"/>
                <a:ea typeface="Roboto" panose="02000000000000000000" pitchFamily="2" charset="0"/>
              </a:rPr>
              <a:t> ra (output)</a:t>
            </a:r>
            <a:endParaRPr lang="en-US" dirty="0">
              <a:solidFill>
                <a:srgbClr val="000000"/>
              </a:solidFill>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n-US" dirty="0" err="1">
                <a:solidFill>
                  <a:srgbClr val="000000"/>
                </a:solidFill>
                <a:latin typeface="Roboto" panose="02000000000000000000" pitchFamily="2" charset="0"/>
                <a:ea typeface="Roboto" panose="02000000000000000000" pitchFamily="2" charset="0"/>
              </a:rPr>
              <a:t>Mạch</a:t>
            </a:r>
            <a:r>
              <a:rPr lang="en-US" dirty="0">
                <a:solidFill>
                  <a:srgbClr val="000000"/>
                </a:solidFill>
                <a:latin typeface="Roboto" panose="02000000000000000000" pitchFamily="2" charset="0"/>
                <a:ea typeface="Roboto" panose="02000000000000000000" pitchFamily="2" charset="0"/>
              </a:rPr>
              <a:t> logic (logic circuit)</a:t>
            </a:r>
            <a:endParaRPr lang="en-US" dirty="0">
              <a:solidFill>
                <a:srgbClr val="000000"/>
              </a:solidFill>
              <a:effectLst/>
              <a:latin typeface="Roboto" panose="02000000000000000000" pitchFamily="2" charset="0"/>
              <a:ea typeface="Roboto" panose="02000000000000000000" pitchFamily="2" charset="0"/>
            </a:endParaRPr>
          </a:p>
        </p:txBody>
      </p:sp>
      <p:sp>
        <p:nvSpPr>
          <p:cNvPr id="3" name="Rectangle 2"/>
          <p:cNvSpPr/>
          <p:nvPr/>
        </p:nvSpPr>
        <p:spPr>
          <a:xfrm>
            <a:off x="0" y="1038704"/>
            <a:ext cx="1281120" cy="369332"/>
          </a:xfrm>
          <a:prstGeom prst="rect">
            <a:avLst/>
          </a:prstGeom>
        </p:spPr>
        <p:txBody>
          <a:bodyPr wrap="none">
            <a:spAutoFit/>
          </a:bodyPr>
          <a:lstStyle/>
          <a:p>
            <a:pPr marL="285750" indent="-285750">
              <a:buFont typeface="Wingdings" panose="05000000000000000000" pitchFamily="2" charset="2"/>
              <a:buChar char="q"/>
            </a:pPr>
            <a:r>
              <a:rPr lang="en-US" b="1" i="1" dirty="0">
                <a:solidFill>
                  <a:srgbClr val="000000"/>
                </a:solidFill>
                <a:latin typeface="Helvetica" pitchFamily="2" charset="0"/>
              </a:rPr>
              <a:t>Module</a:t>
            </a:r>
            <a:endParaRPr lang="en-US" dirty="0">
              <a:solidFill>
                <a:srgbClr val="000000"/>
              </a:solidFill>
              <a:effectLst/>
              <a:latin typeface="Helvetica" pitchFamily="2"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142" y="982924"/>
            <a:ext cx="3162445" cy="12003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0251" y="2288582"/>
            <a:ext cx="12091495" cy="646331"/>
          </a:xfrm>
          <a:prstGeom prst="rect">
            <a:avLst/>
          </a:prstGeom>
        </p:spPr>
        <p:txBody>
          <a:bodyPr wrap="square">
            <a:spAutoFit/>
          </a:bodyPr>
          <a:lstStyle/>
          <a:p>
            <a:r>
              <a:rPr lang="vi-VN" dirty="0">
                <a:solidFill>
                  <a:srgbClr val="000000"/>
                </a:solidFill>
                <a:latin typeface="Helvetica" pitchFamily="2" charset="0"/>
              </a:rPr>
              <a:t>Trong hình trên, có 2 input là </a:t>
            </a:r>
            <a:r>
              <a:rPr lang="vi-VN" b="1" dirty="0">
                <a:solidFill>
                  <a:srgbClr val="000000"/>
                </a:solidFill>
                <a:latin typeface="Helvetica" pitchFamily="2" charset="0"/>
              </a:rPr>
              <a:t>a</a:t>
            </a:r>
            <a:r>
              <a:rPr lang="vi-VN" dirty="0">
                <a:solidFill>
                  <a:srgbClr val="000000"/>
                </a:solidFill>
                <a:latin typeface="Helvetica" pitchFamily="2" charset="0"/>
              </a:rPr>
              <a:t> và </a:t>
            </a:r>
            <a:r>
              <a:rPr lang="vi-VN" b="1" dirty="0">
                <a:solidFill>
                  <a:srgbClr val="000000"/>
                </a:solidFill>
                <a:latin typeface="Helvetica" pitchFamily="2" charset="0"/>
              </a:rPr>
              <a:t>b</a:t>
            </a:r>
            <a:r>
              <a:rPr lang="vi-VN" dirty="0">
                <a:solidFill>
                  <a:srgbClr val="000000"/>
                </a:solidFill>
                <a:latin typeface="Helvetica" pitchFamily="2" charset="0"/>
              </a:rPr>
              <a:t>, 1 output là </a:t>
            </a:r>
            <a:r>
              <a:rPr lang="vi-VN" b="1" dirty="0">
                <a:solidFill>
                  <a:srgbClr val="000000"/>
                </a:solidFill>
                <a:latin typeface="Helvetica" pitchFamily="2" charset="0"/>
              </a:rPr>
              <a:t>y</a:t>
            </a:r>
            <a:r>
              <a:rPr lang="vi-VN" dirty="0">
                <a:solidFill>
                  <a:srgbClr val="000000"/>
                </a:solidFill>
                <a:latin typeface="Helvetica" pitchFamily="2" charset="0"/>
              </a:rPr>
              <a:t>, và mạch logic bên trong đơn giản chỉ là mạch </a:t>
            </a:r>
            <a:r>
              <a:rPr lang="vi-VN" b="1" dirty="0">
                <a:solidFill>
                  <a:srgbClr val="000000"/>
                </a:solidFill>
                <a:latin typeface="Helvetica" pitchFamily="2" charset="0"/>
              </a:rPr>
              <a:t>xor</a:t>
            </a:r>
            <a:r>
              <a:rPr lang="vi-VN" dirty="0">
                <a:solidFill>
                  <a:srgbClr val="000000"/>
                </a:solidFill>
                <a:latin typeface="Helvetica" pitchFamily="2" charset="0"/>
              </a:rPr>
              <a:t>. Mô tả mạch này trong SystemVerilog như sau:</a:t>
            </a:r>
            <a:endParaRPr lang="vi-VN" dirty="0">
              <a:solidFill>
                <a:srgbClr val="000000"/>
              </a:solidFill>
              <a:effectLst/>
              <a:latin typeface="Helvetica" pitchFamily="2" charset="0"/>
            </a:endParaRPr>
          </a:p>
        </p:txBody>
      </p:sp>
      <p:pic>
        <p:nvPicPr>
          <p:cNvPr id="6" name="Picture 5"/>
          <p:cNvPicPr>
            <a:picLocks noChangeAspect="1"/>
          </p:cNvPicPr>
          <p:nvPr/>
        </p:nvPicPr>
        <p:blipFill>
          <a:blip r:embed="rId3"/>
          <a:stretch>
            <a:fillRect/>
          </a:stretch>
        </p:blipFill>
        <p:spPr>
          <a:xfrm>
            <a:off x="2823520" y="2934913"/>
            <a:ext cx="5978465" cy="2209433"/>
          </a:xfrm>
          <a:prstGeom prst="rect">
            <a:avLst/>
          </a:prstGeom>
        </p:spPr>
      </p:pic>
      <p:sp>
        <p:nvSpPr>
          <p:cNvPr id="7" name="Rectangle 6"/>
          <p:cNvSpPr/>
          <p:nvPr/>
        </p:nvSpPr>
        <p:spPr>
          <a:xfrm>
            <a:off x="1017955" y="5238214"/>
            <a:ext cx="11326267" cy="646331"/>
          </a:xfrm>
          <a:prstGeom prst="rect">
            <a:avLst/>
          </a:prstGeom>
        </p:spPr>
        <p:txBody>
          <a:bodyPr wrap="square">
            <a:spAutoFit/>
          </a:bodyPr>
          <a:lstStyle/>
          <a:p>
            <a:r>
              <a:rPr lang="vi-VN" dirty="0">
                <a:solidFill>
                  <a:srgbClr val="000000"/>
                </a:solidFill>
                <a:latin typeface="Helvetica" pitchFamily="2" charset="0"/>
              </a:rPr>
              <a:t> Để khai báo một signal (tín hiệu), ta cần gán cho nó data type (dạng dữ liệu), trong SystemVerilog, data type được sử dụng là </a:t>
            </a:r>
            <a:r>
              <a:rPr lang="vi-VN" b="1" dirty="0">
                <a:solidFill>
                  <a:srgbClr val="000000"/>
                </a:solidFill>
                <a:latin typeface="Helvetica" pitchFamily="2" charset="0"/>
              </a:rPr>
              <a:t>logic</a:t>
            </a:r>
            <a:r>
              <a:rPr lang="vi-VN" dirty="0">
                <a:solidFill>
                  <a:srgbClr val="000000"/>
                </a:solidFill>
                <a:latin typeface="Helvetica" pitchFamily="2" charset="0"/>
              </a:rPr>
              <a:t>.</a:t>
            </a:r>
            <a:endParaRPr lang="vi-VN" dirty="0">
              <a:solidFill>
                <a:srgbClr val="000000"/>
              </a:solidFill>
              <a:effectLst/>
              <a:latin typeface="Helvetica" pitchFamily="2" charset="0"/>
            </a:endParaRPr>
          </a:p>
        </p:txBody>
      </p:sp>
      <p:sp>
        <p:nvSpPr>
          <p:cNvPr id="8" name="Rectangle 7"/>
          <p:cNvSpPr/>
          <p:nvPr/>
        </p:nvSpPr>
        <p:spPr>
          <a:xfrm>
            <a:off x="-55662" y="5223492"/>
            <a:ext cx="1447832" cy="369332"/>
          </a:xfrm>
          <a:prstGeom prst="rect">
            <a:avLst/>
          </a:prstGeom>
        </p:spPr>
        <p:txBody>
          <a:bodyPr wrap="none">
            <a:spAutoFit/>
          </a:bodyPr>
          <a:lstStyle/>
          <a:p>
            <a:pPr marL="285750" indent="-285750">
              <a:buFont typeface="Wingdings" panose="05000000000000000000" pitchFamily="2" charset="2"/>
              <a:buChar char="q"/>
            </a:pPr>
            <a:r>
              <a:rPr lang="en-US" b="1" i="1" dirty="0" err="1">
                <a:solidFill>
                  <a:srgbClr val="000000"/>
                </a:solidFill>
                <a:latin typeface="Helvetica" pitchFamily="2" charset="0"/>
              </a:rPr>
              <a:t>Khai</a:t>
            </a:r>
            <a:r>
              <a:rPr lang="en-US" dirty="0">
                <a:solidFill>
                  <a:srgbClr val="000000"/>
                </a:solidFill>
                <a:latin typeface="Helvetica" pitchFamily="2" charset="0"/>
              </a:rPr>
              <a:t> </a:t>
            </a:r>
            <a:r>
              <a:rPr lang="en-US" b="1" i="1" dirty="0" err="1">
                <a:solidFill>
                  <a:srgbClr val="000000"/>
                </a:solidFill>
                <a:latin typeface="Helvetica" pitchFamily="2" charset="0"/>
              </a:rPr>
              <a:t>báo</a:t>
            </a:r>
            <a:endParaRPr lang="en-US" dirty="0">
              <a:solidFill>
                <a:srgbClr val="000000"/>
              </a:solidFill>
              <a:effectLst/>
              <a:latin typeface="Helvetica" pitchFamily="2" charset="0"/>
            </a:endParaRPr>
          </a:p>
        </p:txBody>
      </p:sp>
      <p:sp>
        <p:nvSpPr>
          <p:cNvPr id="9" name="Rectangle 8"/>
          <p:cNvSpPr/>
          <p:nvPr/>
        </p:nvSpPr>
        <p:spPr>
          <a:xfrm>
            <a:off x="0" y="5960672"/>
            <a:ext cx="12192000" cy="646331"/>
          </a:xfrm>
          <a:prstGeom prst="rect">
            <a:avLst/>
          </a:prstGeom>
        </p:spPr>
        <p:txBody>
          <a:bodyPr wrap="square">
            <a:spAutoFit/>
          </a:bodyPr>
          <a:lstStyle/>
          <a:p>
            <a:r>
              <a:rPr lang="vi-VN" b="1" dirty="0">
                <a:solidFill>
                  <a:srgbClr val="000000"/>
                </a:solidFill>
                <a:latin typeface="Helvetica" pitchFamily="2" charset="0"/>
              </a:rPr>
              <a:t>logic</a:t>
            </a:r>
            <a:r>
              <a:rPr lang="vi-VN" dirty="0">
                <a:solidFill>
                  <a:srgbClr val="000000"/>
                </a:solidFill>
                <a:latin typeface="Helvetica" pitchFamily="2" charset="0"/>
              </a:rPr>
              <a:t> có 4 giá trị: </a:t>
            </a:r>
            <a:r>
              <a:rPr lang="vi-VN" b="1" dirty="0">
                <a:solidFill>
                  <a:srgbClr val="000000"/>
                </a:solidFill>
                <a:latin typeface="Helvetica" pitchFamily="2" charset="0"/>
              </a:rPr>
              <a:t>0,</a:t>
            </a:r>
            <a:r>
              <a:rPr lang="vi-VN" dirty="0">
                <a:solidFill>
                  <a:srgbClr val="000000"/>
                </a:solidFill>
                <a:latin typeface="Helvetica" pitchFamily="2" charset="0"/>
              </a:rPr>
              <a:t> </a:t>
            </a:r>
            <a:r>
              <a:rPr lang="vi-VN" b="1" dirty="0">
                <a:solidFill>
                  <a:srgbClr val="000000"/>
                </a:solidFill>
                <a:latin typeface="Helvetica" pitchFamily="2" charset="0"/>
              </a:rPr>
              <a:t>1,</a:t>
            </a:r>
            <a:r>
              <a:rPr lang="vi-VN" dirty="0">
                <a:solidFill>
                  <a:srgbClr val="000000"/>
                </a:solidFill>
                <a:latin typeface="Helvetica" pitchFamily="2" charset="0"/>
              </a:rPr>
              <a:t> </a:t>
            </a:r>
            <a:r>
              <a:rPr lang="vi-VN" b="1" dirty="0">
                <a:solidFill>
                  <a:srgbClr val="000000"/>
                </a:solidFill>
                <a:latin typeface="Helvetica" pitchFamily="2" charset="0"/>
              </a:rPr>
              <a:t>x,</a:t>
            </a:r>
            <a:r>
              <a:rPr lang="vi-VN" dirty="0">
                <a:solidFill>
                  <a:srgbClr val="000000"/>
                </a:solidFill>
                <a:latin typeface="Helvetica" pitchFamily="2" charset="0"/>
              </a:rPr>
              <a:t> </a:t>
            </a:r>
            <a:r>
              <a:rPr lang="vi-VN" b="1" dirty="0">
                <a:solidFill>
                  <a:srgbClr val="000000"/>
                </a:solidFill>
                <a:latin typeface="Helvetica" pitchFamily="2" charset="0"/>
              </a:rPr>
              <a:t>z</a:t>
            </a:r>
            <a:r>
              <a:rPr lang="vi-VN" dirty="0">
                <a:solidFill>
                  <a:srgbClr val="000000"/>
                </a:solidFill>
                <a:latin typeface="Helvetica" pitchFamily="2" charset="0"/>
              </a:rPr>
              <a:t>. Data type này có thể tổng hợp được (synthesizable).</a:t>
            </a:r>
            <a:endParaRPr lang="vi-VN" dirty="0">
              <a:solidFill>
                <a:srgbClr val="000000"/>
              </a:solidFill>
              <a:latin typeface="Helvetica" pitchFamily="2" charset="0"/>
            </a:endParaRPr>
          </a:p>
          <a:p>
            <a:r>
              <a:rPr lang="vi-VN" dirty="0">
                <a:solidFill>
                  <a:srgbClr val="000000"/>
                </a:solidFill>
                <a:latin typeface="Helvetica" pitchFamily="2" charset="0"/>
              </a:rPr>
              <a:t>Keyword </a:t>
            </a:r>
            <a:r>
              <a:rPr lang="vi-VN" b="1" dirty="0">
                <a:solidFill>
                  <a:srgbClr val="000000"/>
                </a:solidFill>
                <a:latin typeface="Helvetica" pitchFamily="2" charset="0"/>
              </a:rPr>
              <a:t>input</a:t>
            </a:r>
            <a:r>
              <a:rPr lang="vi-VN" dirty="0">
                <a:solidFill>
                  <a:srgbClr val="000000"/>
                </a:solidFill>
                <a:latin typeface="Helvetica" pitchFamily="2" charset="0"/>
              </a:rPr>
              <a:t> và </a:t>
            </a:r>
            <a:r>
              <a:rPr lang="vi-VN" b="1" dirty="0">
                <a:solidFill>
                  <a:srgbClr val="000000"/>
                </a:solidFill>
                <a:latin typeface="Helvetica" pitchFamily="2" charset="0"/>
              </a:rPr>
              <a:t>output</a:t>
            </a:r>
            <a:r>
              <a:rPr lang="vi-VN" dirty="0">
                <a:solidFill>
                  <a:srgbClr val="000000"/>
                </a:solidFill>
                <a:latin typeface="Helvetica" pitchFamily="2" charset="0"/>
              </a:rPr>
              <a:t> báo cho compiler biết signal này là port (cổng) của design.</a:t>
            </a:r>
            <a:endParaRPr lang="vi-VN" dirty="0">
              <a:solidFill>
                <a:srgbClr val="000000"/>
              </a:solidFill>
              <a:effectLst/>
              <a:latin typeface="Helvetica" pitchFamily="2" charset="0"/>
            </a:endParaRPr>
          </a:p>
        </p:txBody>
      </p:sp>
      <p:sp>
        <p:nvSpPr>
          <p:cNvPr id="13" name="Project Status"/>
          <p:cNvSpPr txBox="1"/>
          <p:nvPr/>
        </p:nvSpPr>
        <p:spPr>
          <a:xfrm>
            <a:off x="0" y="34067"/>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I. Combinational Logic Modeling – Mạch Tổ Hợp</a:t>
            </a:r>
            <a:endParaRPr lang="en-US" sz="2200" b="1" dirty="0">
              <a:solidFill>
                <a:srgbClr val="30228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0" y="40640"/>
            <a:ext cx="8922385" cy="440055"/>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II. Sequential Logic Modeling – Mạch Tuần Tự</a:t>
            </a:r>
            <a:endParaRPr lang="en-US" sz="2200" b="1" dirty="0">
              <a:solidFill>
                <a:srgbClr val="302280"/>
              </a:solidFill>
            </a:endParaRPr>
          </a:p>
        </p:txBody>
      </p:sp>
      <p:sp>
        <p:nvSpPr>
          <p:cNvPr id="5" name="Project Status"/>
          <p:cNvSpPr txBox="1"/>
          <p:nvPr/>
        </p:nvSpPr>
        <p:spPr>
          <a:xfrm>
            <a:off x="285288" y="403734"/>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1. Always</a:t>
            </a:r>
            <a:endParaRPr lang="en-US" sz="2200" b="1" dirty="0">
              <a:solidFill>
                <a:srgbClr val="302280"/>
              </a:solidFill>
            </a:endParaRPr>
          </a:p>
        </p:txBody>
      </p:sp>
      <p:sp>
        <p:nvSpPr>
          <p:cNvPr id="2" name="Rectangle 1"/>
          <p:cNvSpPr/>
          <p:nvPr/>
        </p:nvSpPr>
        <p:spPr>
          <a:xfrm>
            <a:off x="184782" y="844880"/>
            <a:ext cx="11822435" cy="646331"/>
          </a:xfrm>
          <a:prstGeom prst="rect">
            <a:avLst/>
          </a:prstGeom>
        </p:spPr>
        <p:txBody>
          <a:bodyPr wrap="square">
            <a:spAutoFit/>
          </a:bodyPr>
          <a:lstStyle/>
          <a:p>
            <a:pPr marL="285750" indent="-285750">
              <a:buFont typeface="Wingdings" panose="05000000000000000000" pitchFamily="2" charset="2"/>
              <a:buChar char="q"/>
            </a:pPr>
            <a:r>
              <a:rPr lang="vi-VN" b="1" dirty="0">
                <a:solidFill>
                  <a:srgbClr val="000000"/>
                </a:solidFill>
                <a:latin typeface="Helvetica" pitchFamily="2" charset="0"/>
              </a:rPr>
              <a:t>always</a:t>
            </a:r>
            <a:r>
              <a:rPr lang="vi-VN" dirty="0">
                <a:solidFill>
                  <a:srgbClr val="000000"/>
                </a:solidFill>
                <a:latin typeface="Helvetica" pitchFamily="2" charset="0"/>
              </a:rPr>
              <a:t> tương tự như </a:t>
            </a:r>
            <a:r>
              <a:rPr lang="vi-VN" b="1" dirty="0">
                <a:solidFill>
                  <a:srgbClr val="000000"/>
                </a:solidFill>
                <a:latin typeface="Helvetica" pitchFamily="2" charset="0"/>
              </a:rPr>
              <a:t>always_comb</a:t>
            </a:r>
            <a:r>
              <a:rPr lang="vi-VN" dirty="0">
                <a:solidFill>
                  <a:srgbClr val="000000"/>
                </a:solidFill>
                <a:latin typeface="Helvetica" pitchFamily="2" charset="0"/>
              </a:rPr>
              <a:t> nhưng nó không thực hiện các statement liên tục mà dựa vô sự thay đổi của sensitivity list.</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402022" y="1689760"/>
            <a:ext cx="5194600" cy="3596262"/>
          </a:xfrm>
          <a:prstGeom prst="rect">
            <a:avLst/>
          </a:prstGeom>
        </p:spPr>
      </p:pic>
      <p:sp>
        <p:nvSpPr>
          <p:cNvPr id="6" name="Rectangle 5"/>
          <p:cNvSpPr/>
          <p:nvPr/>
        </p:nvSpPr>
        <p:spPr>
          <a:xfrm>
            <a:off x="5693978" y="1735926"/>
            <a:ext cx="6096000" cy="1200329"/>
          </a:xfrm>
          <a:prstGeom prst="rect">
            <a:avLst/>
          </a:prstGeom>
        </p:spPr>
        <p:txBody>
          <a:bodyPr>
            <a:spAutoFit/>
          </a:bodyPr>
          <a:lstStyle/>
          <a:p>
            <a:pPr marL="285750" indent="-285750" algn="just">
              <a:buFont typeface="Wingdings" panose="05000000000000000000" pitchFamily="2" charset="2"/>
              <a:buChar char="v"/>
            </a:pPr>
            <a:r>
              <a:rPr lang="vi-VN" i="1" dirty="0">
                <a:solidFill>
                  <a:srgbClr val="000000"/>
                </a:solidFill>
                <a:latin typeface="Helvetica" pitchFamily="2" charset="0"/>
              </a:rPr>
              <a:t>Trường</a:t>
            </a:r>
            <a:r>
              <a:rPr lang="vi-VN" dirty="0">
                <a:solidFill>
                  <a:srgbClr val="000000"/>
                </a:solidFill>
                <a:latin typeface="Helvetica" pitchFamily="2" charset="0"/>
              </a:rPr>
              <a:t> </a:t>
            </a:r>
            <a:r>
              <a:rPr lang="vi-VN" i="1" dirty="0">
                <a:solidFill>
                  <a:srgbClr val="000000"/>
                </a:solidFill>
                <a:latin typeface="Helvetica" pitchFamily="2" charset="0"/>
              </a:rPr>
              <a:t>hợp</a:t>
            </a:r>
            <a:r>
              <a:rPr lang="vi-VN" dirty="0">
                <a:solidFill>
                  <a:srgbClr val="000000"/>
                </a:solidFill>
                <a:latin typeface="Helvetica" pitchFamily="2" charset="0"/>
              </a:rPr>
              <a:t> </a:t>
            </a:r>
            <a:r>
              <a:rPr lang="vi-VN" i="1" dirty="0">
                <a:solidFill>
                  <a:srgbClr val="000000"/>
                </a:solidFill>
                <a:latin typeface="Helvetica" pitchFamily="2" charset="0"/>
              </a:rPr>
              <a:t>thứ</a:t>
            </a:r>
            <a:r>
              <a:rPr lang="vi-VN" dirty="0">
                <a:solidFill>
                  <a:srgbClr val="000000"/>
                </a:solidFill>
                <a:latin typeface="Helvetica" pitchFamily="2" charset="0"/>
              </a:rPr>
              <a:t> </a:t>
            </a:r>
            <a:r>
              <a:rPr lang="vi-VN" i="1" dirty="0">
                <a:solidFill>
                  <a:srgbClr val="000000"/>
                </a:solidFill>
                <a:latin typeface="Helvetica" pitchFamily="2" charset="0"/>
              </a:rPr>
              <a:t>1</a:t>
            </a:r>
            <a:r>
              <a:rPr lang="vi-VN" dirty="0">
                <a:solidFill>
                  <a:srgbClr val="000000"/>
                </a:solidFill>
                <a:latin typeface="Helvetica" pitchFamily="2" charset="0"/>
              </a:rPr>
              <a:t> </a:t>
            </a:r>
            <a:r>
              <a:rPr lang="vi-VN" i="1" dirty="0">
                <a:solidFill>
                  <a:srgbClr val="000000"/>
                </a:solidFill>
                <a:latin typeface="Helvetica" pitchFamily="2" charset="0"/>
              </a:rPr>
              <a:t>và</a:t>
            </a:r>
            <a:r>
              <a:rPr lang="vi-VN" dirty="0">
                <a:solidFill>
                  <a:srgbClr val="000000"/>
                </a:solidFill>
                <a:latin typeface="Helvetica" pitchFamily="2" charset="0"/>
              </a:rPr>
              <a:t> </a:t>
            </a:r>
            <a:r>
              <a:rPr lang="vi-VN" i="1" dirty="0">
                <a:solidFill>
                  <a:srgbClr val="000000"/>
                </a:solidFill>
                <a:latin typeface="Helvetica" pitchFamily="2" charset="0"/>
              </a:rPr>
              <a:t>2</a:t>
            </a:r>
            <a:r>
              <a:rPr lang="vi-VN" dirty="0">
                <a:solidFill>
                  <a:srgbClr val="000000"/>
                </a:solidFill>
                <a:latin typeface="Helvetica" pitchFamily="2" charset="0"/>
              </a:rPr>
              <a:t> </a:t>
            </a:r>
            <a:r>
              <a:rPr lang="vi-VN" i="1" dirty="0">
                <a:solidFill>
                  <a:srgbClr val="000000"/>
                </a:solidFill>
                <a:latin typeface="Helvetica" pitchFamily="2" charset="0"/>
              </a:rPr>
              <a:t>có</a:t>
            </a:r>
            <a:r>
              <a:rPr lang="vi-VN" dirty="0">
                <a:solidFill>
                  <a:srgbClr val="000000"/>
                </a:solidFill>
                <a:latin typeface="Helvetica" pitchFamily="2" charset="0"/>
              </a:rPr>
              <a:t> </a:t>
            </a:r>
            <a:r>
              <a:rPr lang="vi-VN" i="1" dirty="0">
                <a:solidFill>
                  <a:srgbClr val="000000"/>
                </a:solidFill>
                <a:latin typeface="Helvetica" pitchFamily="2" charset="0"/>
              </a:rPr>
              <a:t>thể</a:t>
            </a:r>
            <a:r>
              <a:rPr lang="vi-VN" dirty="0">
                <a:solidFill>
                  <a:srgbClr val="000000"/>
                </a:solidFill>
                <a:latin typeface="Helvetica" pitchFamily="2" charset="0"/>
              </a:rPr>
              <a:t> </a:t>
            </a:r>
            <a:r>
              <a:rPr lang="vi-VN" i="1" dirty="0">
                <a:solidFill>
                  <a:srgbClr val="000000"/>
                </a:solidFill>
                <a:latin typeface="Helvetica" pitchFamily="2" charset="0"/>
              </a:rPr>
              <a:t>hoạt</a:t>
            </a:r>
            <a:r>
              <a:rPr lang="vi-VN" dirty="0">
                <a:solidFill>
                  <a:srgbClr val="000000"/>
                </a:solidFill>
                <a:latin typeface="Helvetica" pitchFamily="2" charset="0"/>
              </a:rPr>
              <a:t> </a:t>
            </a:r>
            <a:r>
              <a:rPr lang="vi-VN" i="1" dirty="0">
                <a:solidFill>
                  <a:srgbClr val="000000"/>
                </a:solidFill>
                <a:latin typeface="Helvetica" pitchFamily="2" charset="0"/>
              </a:rPr>
              <a:t>động</a:t>
            </a:r>
            <a:r>
              <a:rPr lang="vi-VN" dirty="0">
                <a:solidFill>
                  <a:srgbClr val="000000"/>
                </a:solidFill>
                <a:latin typeface="Helvetica" pitchFamily="2" charset="0"/>
              </a:rPr>
              <a:t> </a:t>
            </a:r>
            <a:r>
              <a:rPr lang="vi-VN" i="1" dirty="0">
                <a:solidFill>
                  <a:srgbClr val="000000"/>
                </a:solidFill>
                <a:latin typeface="Helvetica" pitchFamily="2" charset="0"/>
              </a:rPr>
              <a:t>giống</a:t>
            </a:r>
            <a:r>
              <a:rPr lang="vi-VN" dirty="0">
                <a:solidFill>
                  <a:srgbClr val="000000"/>
                </a:solidFill>
                <a:latin typeface="Helvetica" pitchFamily="2" charset="0"/>
              </a:rPr>
              <a:t> </a:t>
            </a:r>
            <a:r>
              <a:rPr lang="vi-VN" b="1" i="1" dirty="0">
                <a:solidFill>
                  <a:srgbClr val="000000"/>
                </a:solidFill>
                <a:latin typeface="Helvetica" pitchFamily="2" charset="0"/>
              </a:rPr>
              <a:t>always_comb</a:t>
            </a:r>
            <a:r>
              <a:rPr lang="vi-VN" dirty="0">
                <a:solidFill>
                  <a:srgbClr val="000000"/>
                </a:solidFill>
                <a:latin typeface="Helvetica" pitchFamily="2" charset="0"/>
              </a:rPr>
              <a:t> </a:t>
            </a:r>
            <a:r>
              <a:rPr lang="vi-VN" i="1" dirty="0">
                <a:solidFill>
                  <a:srgbClr val="000000"/>
                </a:solidFill>
                <a:latin typeface="Helvetica" pitchFamily="2" charset="0"/>
              </a:rPr>
              <a:t>nhưng</a:t>
            </a:r>
            <a:r>
              <a:rPr lang="vi-VN" dirty="0">
                <a:solidFill>
                  <a:srgbClr val="000000"/>
                </a:solidFill>
                <a:latin typeface="Helvetica" pitchFamily="2" charset="0"/>
              </a:rPr>
              <a:t> </a:t>
            </a:r>
            <a:r>
              <a:rPr lang="vi-VN" i="1" dirty="0">
                <a:solidFill>
                  <a:srgbClr val="000000"/>
                </a:solidFill>
                <a:latin typeface="Helvetica" pitchFamily="2" charset="0"/>
              </a:rPr>
              <a:t>không</a:t>
            </a:r>
            <a:r>
              <a:rPr lang="vi-VN" dirty="0">
                <a:solidFill>
                  <a:srgbClr val="000000"/>
                </a:solidFill>
                <a:latin typeface="Helvetica" pitchFamily="2" charset="0"/>
              </a:rPr>
              <a:t> </a:t>
            </a:r>
            <a:r>
              <a:rPr lang="vi-VN" i="1" dirty="0">
                <a:solidFill>
                  <a:srgbClr val="000000"/>
                </a:solidFill>
                <a:latin typeface="Helvetica" pitchFamily="2" charset="0"/>
              </a:rPr>
              <a:t>khuyến</a:t>
            </a:r>
            <a:r>
              <a:rPr lang="vi-VN" dirty="0">
                <a:solidFill>
                  <a:srgbClr val="000000"/>
                </a:solidFill>
                <a:latin typeface="Helvetica" pitchFamily="2" charset="0"/>
              </a:rPr>
              <a:t> </a:t>
            </a:r>
            <a:r>
              <a:rPr lang="vi-VN" i="1" dirty="0">
                <a:solidFill>
                  <a:srgbClr val="000000"/>
                </a:solidFill>
                <a:latin typeface="Helvetica" pitchFamily="2" charset="0"/>
              </a:rPr>
              <a:t>khích</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thay</a:t>
            </a:r>
            <a:r>
              <a:rPr lang="vi-VN" dirty="0">
                <a:solidFill>
                  <a:srgbClr val="000000"/>
                </a:solidFill>
                <a:latin typeface="Helvetica" pitchFamily="2" charset="0"/>
              </a:rPr>
              <a:t> </a:t>
            </a:r>
            <a:r>
              <a:rPr lang="vi-VN" i="1" dirty="0">
                <a:solidFill>
                  <a:srgbClr val="000000"/>
                </a:solidFill>
                <a:latin typeface="Helvetica" pitchFamily="2" charset="0"/>
              </a:rPr>
              <a:t>thế</a:t>
            </a:r>
            <a:r>
              <a:rPr lang="vi-VN" dirty="0">
                <a:solidFill>
                  <a:srgbClr val="000000"/>
                </a:solidFill>
                <a:latin typeface="Helvetica" pitchFamily="2" charset="0"/>
              </a:rPr>
              <a:t> </a:t>
            </a:r>
            <a:r>
              <a:rPr lang="vi-VN" b="1" i="1" dirty="0">
                <a:solidFill>
                  <a:srgbClr val="000000"/>
                </a:solidFill>
                <a:latin typeface="Helvetica" pitchFamily="2" charset="0"/>
              </a:rPr>
              <a:t>always_comb</a:t>
            </a:r>
            <a:r>
              <a:rPr lang="vi-VN" dirty="0">
                <a:solidFill>
                  <a:srgbClr val="000000"/>
                </a:solidFill>
                <a:latin typeface="Helvetica" pitchFamily="2" charset="0"/>
              </a:rPr>
              <a:t> </a:t>
            </a:r>
            <a:r>
              <a:rPr lang="vi-VN" i="1" dirty="0">
                <a:solidFill>
                  <a:srgbClr val="000000"/>
                </a:solidFill>
                <a:latin typeface="Helvetica" pitchFamily="2" charset="0"/>
              </a:rPr>
              <a:t>vì</a:t>
            </a:r>
            <a:r>
              <a:rPr lang="vi-VN" dirty="0">
                <a:solidFill>
                  <a:srgbClr val="000000"/>
                </a:solidFill>
                <a:latin typeface="Helvetica" pitchFamily="2" charset="0"/>
              </a:rPr>
              <a:t> </a:t>
            </a:r>
            <a:r>
              <a:rPr lang="vi-VN" i="1" dirty="0">
                <a:solidFill>
                  <a:srgbClr val="000000"/>
                </a:solidFill>
                <a:latin typeface="Helvetica" pitchFamily="2" charset="0"/>
              </a:rPr>
              <a:t>những</a:t>
            </a:r>
            <a:r>
              <a:rPr lang="vi-VN" dirty="0">
                <a:solidFill>
                  <a:srgbClr val="000000"/>
                </a:solidFill>
                <a:latin typeface="Helvetica" pitchFamily="2" charset="0"/>
              </a:rPr>
              <a:t> </a:t>
            </a:r>
            <a:r>
              <a:rPr lang="vi-VN" i="1" dirty="0">
                <a:solidFill>
                  <a:srgbClr val="000000"/>
                </a:solidFill>
                <a:latin typeface="Helvetica" pitchFamily="2" charset="0"/>
              </a:rPr>
              <a:t>điểm</a:t>
            </a:r>
            <a:r>
              <a:rPr lang="vi-VN" dirty="0">
                <a:solidFill>
                  <a:srgbClr val="000000"/>
                </a:solidFill>
                <a:latin typeface="Helvetica" pitchFamily="2" charset="0"/>
              </a:rPr>
              <a:t> </a:t>
            </a:r>
            <a:r>
              <a:rPr lang="vi-VN" i="1" dirty="0">
                <a:solidFill>
                  <a:srgbClr val="000000"/>
                </a:solidFill>
                <a:latin typeface="Helvetica" pitchFamily="2" charset="0"/>
              </a:rPr>
              <a:t>không</a:t>
            </a:r>
            <a:r>
              <a:rPr lang="vi-VN" dirty="0">
                <a:solidFill>
                  <a:srgbClr val="000000"/>
                </a:solidFill>
                <a:latin typeface="Helvetica" pitchFamily="2" charset="0"/>
              </a:rPr>
              <a:t> </a:t>
            </a:r>
            <a:r>
              <a:rPr lang="vi-VN" i="1" dirty="0">
                <a:solidFill>
                  <a:srgbClr val="000000"/>
                </a:solidFill>
                <a:latin typeface="Helvetica" pitchFamily="2" charset="0"/>
              </a:rPr>
              <a:t>hoàn</a:t>
            </a:r>
            <a:r>
              <a:rPr lang="vi-VN" dirty="0">
                <a:solidFill>
                  <a:srgbClr val="000000"/>
                </a:solidFill>
                <a:latin typeface="Helvetica" pitchFamily="2" charset="0"/>
              </a:rPr>
              <a:t> </a:t>
            </a:r>
            <a:r>
              <a:rPr lang="vi-VN" i="1" dirty="0">
                <a:solidFill>
                  <a:srgbClr val="000000"/>
                </a:solidFill>
                <a:latin typeface="Helvetica" pitchFamily="2" charset="0"/>
              </a:rPr>
              <a:t>hảo</a:t>
            </a:r>
            <a:r>
              <a:rPr lang="vi-VN" dirty="0">
                <a:solidFill>
                  <a:srgbClr val="000000"/>
                </a:solidFill>
                <a:latin typeface="Helvetica" pitchFamily="2" charset="0"/>
              </a:rPr>
              <a:t> </a:t>
            </a:r>
            <a:r>
              <a:rPr lang="vi-VN" i="1" dirty="0">
                <a:solidFill>
                  <a:srgbClr val="000000"/>
                </a:solidFill>
                <a:latin typeface="Helvetica" pitchFamily="2" charset="0"/>
              </a:rPr>
              <a:t>mà</a:t>
            </a:r>
            <a:r>
              <a:rPr lang="vi-VN" dirty="0">
                <a:solidFill>
                  <a:srgbClr val="000000"/>
                </a:solidFill>
                <a:latin typeface="Helvetica" pitchFamily="2" charset="0"/>
              </a:rPr>
              <a:t> </a:t>
            </a:r>
            <a:r>
              <a:rPr lang="vi-VN" i="1" dirty="0">
                <a:solidFill>
                  <a:srgbClr val="000000"/>
                </a:solidFill>
                <a:latin typeface="Helvetica" pitchFamily="2" charset="0"/>
              </a:rPr>
              <a:t>trong</a:t>
            </a:r>
            <a:r>
              <a:rPr lang="vi-VN" dirty="0">
                <a:solidFill>
                  <a:srgbClr val="000000"/>
                </a:solidFill>
                <a:latin typeface="Helvetica" pitchFamily="2" charset="0"/>
              </a:rPr>
              <a:t> </a:t>
            </a:r>
            <a:r>
              <a:rPr lang="vi-VN" i="1" dirty="0">
                <a:solidFill>
                  <a:srgbClr val="000000"/>
                </a:solidFill>
                <a:latin typeface="Helvetica" pitchFamily="2" charset="0"/>
              </a:rPr>
              <a:t>đây</a:t>
            </a:r>
            <a:r>
              <a:rPr lang="vi-VN" dirty="0">
                <a:solidFill>
                  <a:srgbClr val="000000"/>
                </a:solidFill>
                <a:latin typeface="Helvetica" pitchFamily="2" charset="0"/>
              </a:rPr>
              <a:t> </a:t>
            </a:r>
            <a:r>
              <a:rPr lang="vi-VN" i="1" dirty="0">
                <a:solidFill>
                  <a:srgbClr val="000000"/>
                </a:solidFill>
                <a:latin typeface="Helvetica" pitchFamily="2" charset="0"/>
              </a:rPr>
              <a:t>không</a:t>
            </a:r>
            <a:r>
              <a:rPr lang="vi-VN" dirty="0">
                <a:solidFill>
                  <a:srgbClr val="000000"/>
                </a:solidFill>
                <a:latin typeface="Helvetica" pitchFamily="2" charset="0"/>
              </a:rPr>
              <a:t> </a:t>
            </a:r>
            <a:r>
              <a:rPr lang="vi-VN" i="1" dirty="0">
                <a:solidFill>
                  <a:srgbClr val="000000"/>
                </a:solidFill>
                <a:latin typeface="Helvetica" pitchFamily="2" charset="0"/>
              </a:rPr>
              <a:t>tiện</a:t>
            </a:r>
            <a:r>
              <a:rPr lang="vi-VN" dirty="0">
                <a:solidFill>
                  <a:srgbClr val="000000"/>
                </a:solidFill>
                <a:latin typeface="Helvetica" pitchFamily="2" charset="0"/>
              </a:rPr>
              <a:t> </a:t>
            </a:r>
            <a:r>
              <a:rPr lang="vi-VN" i="1" dirty="0">
                <a:solidFill>
                  <a:srgbClr val="000000"/>
                </a:solidFill>
                <a:latin typeface="Helvetica" pitchFamily="2" charset="0"/>
              </a:rPr>
              <a:t>đề</a:t>
            </a:r>
            <a:r>
              <a:rPr lang="vi-VN" dirty="0">
                <a:solidFill>
                  <a:srgbClr val="000000"/>
                </a:solidFill>
                <a:latin typeface="Helvetica" pitchFamily="2" charset="0"/>
              </a:rPr>
              <a:t> </a:t>
            </a:r>
            <a:r>
              <a:rPr lang="vi-VN" i="1" dirty="0">
                <a:solidFill>
                  <a:srgbClr val="000000"/>
                </a:solidFill>
                <a:latin typeface="Helvetica" pitchFamily="2" charset="0"/>
              </a:rPr>
              <a:t>cập.</a:t>
            </a:r>
            <a:endParaRPr lang="vi-VN" dirty="0">
              <a:solidFill>
                <a:srgbClr val="000000"/>
              </a:solidFill>
              <a:effectLst/>
              <a:latin typeface="Helvetica"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22506"/>
            <a:ext cx="12192000" cy="6858000"/>
          </a:xfrm>
          <a:prstGeom prst="rect">
            <a:avLst/>
          </a:prstGeom>
        </p:spPr>
      </p:pic>
      <p:sp>
        <p:nvSpPr>
          <p:cNvPr id="2" name="Rectangle 1"/>
          <p:cNvSpPr/>
          <p:nvPr/>
        </p:nvSpPr>
        <p:spPr>
          <a:xfrm>
            <a:off x="612813" y="571637"/>
            <a:ext cx="11368392"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Ngoài blocking statement thì trong always còn có thể chứa non-blocking statement. Giả sử trước thời điểm xung clk kích cạnh lên, giá trị lúc đó của </a:t>
            </a:r>
            <a:r>
              <a:rPr lang="vi-VN" b="1" dirty="0">
                <a:solidFill>
                  <a:srgbClr val="000000"/>
                </a:solidFill>
                <a:latin typeface="Helvetica" pitchFamily="2" charset="0"/>
              </a:rPr>
              <a:t>foo</a:t>
            </a:r>
            <a:r>
              <a:rPr lang="vi-VN" dirty="0">
                <a:solidFill>
                  <a:srgbClr val="000000"/>
                </a:solidFill>
                <a:latin typeface="Helvetica" pitchFamily="2" charset="0"/>
              </a:rPr>
              <a:t> là 1, so sánh bốn kết quả sau sau khi xung clk kích cạnh lên.</a:t>
            </a:r>
            <a:endParaRPr lang="vi-VN" dirty="0">
              <a:solidFill>
                <a:srgbClr val="000000"/>
              </a:solidFill>
              <a:effectLst/>
              <a:latin typeface="Helvetica" pitchFamily="2" charset="0"/>
            </a:endParaRPr>
          </a:p>
        </p:txBody>
      </p:sp>
      <p:sp>
        <p:nvSpPr>
          <p:cNvPr id="6" name="Project Status"/>
          <p:cNvSpPr txBox="1"/>
          <p:nvPr/>
        </p:nvSpPr>
        <p:spPr>
          <a:xfrm>
            <a:off x="100462" y="65246"/>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1. Always</a:t>
            </a:r>
            <a:endParaRPr lang="en-US" sz="2200" b="1" dirty="0">
              <a:solidFill>
                <a:srgbClr val="302280"/>
              </a:solidFill>
            </a:endParaRPr>
          </a:p>
        </p:txBody>
      </p:sp>
      <p:sp>
        <p:nvSpPr>
          <p:cNvPr id="7" name="Rectangle 6"/>
          <p:cNvSpPr/>
          <p:nvPr/>
        </p:nvSpPr>
        <p:spPr>
          <a:xfrm>
            <a:off x="612812" y="3547362"/>
            <a:ext cx="10749093" cy="646331"/>
          </a:xfrm>
          <a:prstGeom prst="rect">
            <a:avLst/>
          </a:prstGeom>
        </p:spPr>
        <p:txBody>
          <a:bodyPr wrap="square">
            <a:spAutoFit/>
          </a:bodyPr>
          <a:lstStyle/>
          <a:p>
            <a:pPr marL="285750" indent="-285750">
              <a:buFont typeface="Wingdings" panose="05000000000000000000" pitchFamily="2" charset="2"/>
              <a:buChar char="v"/>
            </a:pPr>
            <a:r>
              <a:rPr lang="vi-VN" i="1" dirty="0">
                <a:solidFill>
                  <a:srgbClr val="000000"/>
                </a:solidFill>
                <a:latin typeface="Helvetica" pitchFamily="2" charset="0"/>
              </a:rPr>
              <a:t>Từ</a:t>
            </a:r>
            <a:r>
              <a:rPr lang="vi-VN" dirty="0">
                <a:solidFill>
                  <a:srgbClr val="000000"/>
                </a:solidFill>
                <a:latin typeface="Helvetica" pitchFamily="2" charset="0"/>
              </a:rPr>
              <a:t> </a:t>
            </a:r>
            <a:r>
              <a:rPr lang="vi-VN" i="1" dirty="0">
                <a:solidFill>
                  <a:srgbClr val="000000"/>
                </a:solidFill>
                <a:latin typeface="Helvetica" pitchFamily="2" charset="0"/>
              </a:rPr>
              <a:t>ví</a:t>
            </a:r>
            <a:r>
              <a:rPr lang="vi-VN" dirty="0">
                <a:solidFill>
                  <a:srgbClr val="000000"/>
                </a:solidFill>
                <a:latin typeface="Helvetica" pitchFamily="2" charset="0"/>
              </a:rPr>
              <a:t> </a:t>
            </a:r>
            <a:r>
              <a:rPr lang="vi-VN" i="1" dirty="0">
                <a:solidFill>
                  <a:srgbClr val="000000"/>
                </a:solidFill>
                <a:latin typeface="Helvetica" pitchFamily="2" charset="0"/>
              </a:rPr>
              <a:t>dụ</a:t>
            </a:r>
            <a:r>
              <a:rPr lang="vi-VN" dirty="0">
                <a:solidFill>
                  <a:srgbClr val="000000"/>
                </a:solidFill>
                <a:latin typeface="Helvetica" pitchFamily="2" charset="0"/>
              </a:rPr>
              <a:t> </a:t>
            </a:r>
            <a:r>
              <a:rPr lang="vi-VN" i="1" dirty="0">
                <a:solidFill>
                  <a:srgbClr val="000000"/>
                </a:solidFill>
                <a:latin typeface="Helvetica" pitchFamily="2" charset="0"/>
              </a:rPr>
              <a:t>trên,</a:t>
            </a:r>
            <a:r>
              <a:rPr lang="vi-VN" dirty="0">
                <a:solidFill>
                  <a:srgbClr val="000000"/>
                </a:solidFill>
                <a:latin typeface="Helvetica" pitchFamily="2" charset="0"/>
              </a:rPr>
              <a:t> </a:t>
            </a:r>
            <a:r>
              <a:rPr lang="vi-VN" i="1" dirty="0">
                <a:solidFill>
                  <a:srgbClr val="000000"/>
                </a:solidFill>
                <a:latin typeface="Helvetica" pitchFamily="2" charset="0"/>
              </a:rPr>
              <a:t>chỉ</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non-blocking</a:t>
            </a:r>
            <a:r>
              <a:rPr lang="vi-VN" dirty="0">
                <a:solidFill>
                  <a:srgbClr val="000000"/>
                </a:solidFill>
                <a:latin typeface="Helvetica" pitchFamily="2" charset="0"/>
              </a:rPr>
              <a:t> </a:t>
            </a:r>
            <a:r>
              <a:rPr lang="vi-VN" i="1" dirty="0">
                <a:solidFill>
                  <a:srgbClr val="000000"/>
                </a:solidFill>
                <a:latin typeface="Helvetica" pitchFamily="2" charset="0"/>
              </a:rPr>
              <a:t>statement</a:t>
            </a:r>
            <a:r>
              <a:rPr lang="vi-VN" dirty="0">
                <a:solidFill>
                  <a:srgbClr val="000000"/>
                </a:solidFill>
                <a:latin typeface="Helvetica" pitchFamily="2" charset="0"/>
              </a:rPr>
              <a:t> </a:t>
            </a:r>
            <a:r>
              <a:rPr lang="vi-VN" i="1" dirty="0">
                <a:solidFill>
                  <a:srgbClr val="000000"/>
                </a:solidFill>
                <a:latin typeface="Helvetica" pitchFamily="2" charset="0"/>
              </a:rPr>
              <a:t>trong</a:t>
            </a:r>
            <a:r>
              <a:rPr lang="vi-VN" dirty="0">
                <a:solidFill>
                  <a:srgbClr val="000000"/>
                </a:solidFill>
                <a:latin typeface="Helvetica" pitchFamily="2" charset="0"/>
              </a:rPr>
              <a:t> </a:t>
            </a:r>
            <a:r>
              <a:rPr lang="vi-VN" b="1" i="1" dirty="0">
                <a:solidFill>
                  <a:srgbClr val="000000"/>
                </a:solidFill>
                <a:latin typeface="Helvetica" pitchFamily="2" charset="0"/>
              </a:rPr>
              <a:t>always</a:t>
            </a:r>
            <a:r>
              <a:rPr lang="vi-VN" i="1" dirty="0">
                <a:solidFill>
                  <a:srgbClr val="000000"/>
                </a:solidFill>
                <a:latin typeface="Helvetica" pitchFamily="2" charset="0"/>
              </a:rPr>
              <a:t>,</a:t>
            </a:r>
            <a:r>
              <a:rPr lang="vi-VN" dirty="0">
                <a:solidFill>
                  <a:srgbClr val="000000"/>
                </a:solidFill>
                <a:latin typeface="Helvetica" pitchFamily="2" charset="0"/>
              </a:rPr>
              <a:t> </a:t>
            </a:r>
            <a:r>
              <a:rPr lang="vi-VN" i="1" dirty="0">
                <a:solidFill>
                  <a:srgbClr val="000000"/>
                </a:solidFill>
                <a:latin typeface="Helvetica" pitchFamily="2" charset="0"/>
              </a:rPr>
              <a:t>còn</a:t>
            </a:r>
            <a:r>
              <a:rPr lang="vi-VN" dirty="0">
                <a:solidFill>
                  <a:srgbClr val="000000"/>
                </a:solidFill>
                <a:latin typeface="Helvetica" pitchFamily="2" charset="0"/>
              </a:rPr>
              <a:t> </a:t>
            </a:r>
            <a:r>
              <a:rPr lang="vi-VN" i="1" dirty="0">
                <a:solidFill>
                  <a:srgbClr val="000000"/>
                </a:solidFill>
                <a:latin typeface="Helvetica" pitchFamily="2" charset="0"/>
              </a:rPr>
              <a:t>blocking</a:t>
            </a:r>
            <a:r>
              <a:rPr lang="vi-VN" dirty="0">
                <a:solidFill>
                  <a:srgbClr val="000000"/>
                </a:solidFill>
                <a:latin typeface="Helvetica" pitchFamily="2" charset="0"/>
              </a:rPr>
              <a:t> </a:t>
            </a:r>
            <a:r>
              <a:rPr lang="vi-VN" i="1" dirty="0">
                <a:solidFill>
                  <a:srgbClr val="000000"/>
                </a:solidFill>
                <a:latin typeface="Helvetica" pitchFamily="2" charset="0"/>
              </a:rPr>
              <a:t>statement</a:t>
            </a:r>
            <a:r>
              <a:rPr lang="vi-VN" dirty="0">
                <a:solidFill>
                  <a:srgbClr val="000000"/>
                </a:solidFill>
                <a:latin typeface="Helvetica" pitchFamily="2" charset="0"/>
              </a:rPr>
              <a:t> </a:t>
            </a:r>
            <a:r>
              <a:rPr lang="vi-VN" i="1" dirty="0">
                <a:solidFill>
                  <a:srgbClr val="000000"/>
                </a:solidFill>
                <a:latin typeface="Helvetica" pitchFamily="2" charset="0"/>
              </a:rPr>
              <a:t>thì</a:t>
            </a:r>
            <a:r>
              <a:rPr lang="vi-VN" dirty="0">
                <a:solidFill>
                  <a:srgbClr val="000000"/>
                </a:solidFill>
                <a:latin typeface="Helvetica" pitchFamily="2" charset="0"/>
              </a:rPr>
              <a:t> </a:t>
            </a:r>
            <a:r>
              <a:rPr lang="vi-VN" i="1" dirty="0">
                <a:solidFill>
                  <a:srgbClr val="000000"/>
                </a:solidFill>
                <a:latin typeface="Helvetica" pitchFamily="2" charset="0"/>
              </a:rPr>
              <a:t>trong</a:t>
            </a:r>
            <a:r>
              <a:rPr lang="vi-VN" dirty="0">
                <a:solidFill>
                  <a:srgbClr val="000000"/>
                </a:solidFill>
                <a:latin typeface="Helvetica" pitchFamily="2" charset="0"/>
              </a:rPr>
              <a:t> </a:t>
            </a:r>
            <a:r>
              <a:rPr lang="vi-VN" b="1" i="1" dirty="0">
                <a:solidFill>
                  <a:srgbClr val="000000"/>
                </a:solidFill>
                <a:latin typeface="Helvetica" pitchFamily="2" charset="0"/>
              </a:rPr>
              <a:t>always_comb</a:t>
            </a:r>
            <a:r>
              <a:rPr lang="vi-VN" dirty="0">
                <a:solidFill>
                  <a:srgbClr val="000000"/>
                </a:solidFill>
                <a:latin typeface="Helvetica" pitchFamily="2" charset="0"/>
              </a:rPr>
              <a:t> </a:t>
            </a:r>
            <a:r>
              <a:rPr lang="vi-VN" i="1" dirty="0">
                <a:solidFill>
                  <a:srgbClr val="000000"/>
                </a:solidFill>
                <a:latin typeface="Helvetica" pitchFamily="2" charset="0"/>
              </a:rPr>
              <a:t>nhưng</a:t>
            </a:r>
            <a:r>
              <a:rPr lang="vi-VN" dirty="0">
                <a:solidFill>
                  <a:srgbClr val="000000"/>
                </a:solidFill>
                <a:latin typeface="Helvetica" pitchFamily="2" charset="0"/>
              </a:rPr>
              <a:t> </a:t>
            </a:r>
            <a:r>
              <a:rPr lang="vi-VN" i="1" dirty="0">
                <a:solidFill>
                  <a:srgbClr val="000000"/>
                </a:solidFill>
                <a:latin typeface="Helvetica" pitchFamily="2" charset="0"/>
              </a:rPr>
              <a:t>với</a:t>
            </a:r>
            <a:r>
              <a:rPr lang="vi-VN" dirty="0">
                <a:solidFill>
                  <a:srgbClr val="000000"/>
                </a:solidFill>
                <a:latin typeface="Helvetica" pitchFamily="2" charset="0"/>
              </a:rPr>
              <a:t> </a:t>
            </a:r>
            <a:r>
              <a:rPr lang="vi-VN" i="1" dirty="0">
                <a:solidFill>
                  <a:srgbClr val="000000"/>
                </a:solidFill>
                <a:latin typeface="Helvetica" pitchFamily="2" charset="0"/>
              </a:rPr>
              <a:t>sự</a:t>
            </a:r>
            <a:r>
              <a:rPr lang="vi-VN" dirty="0">
                <a:solidFill>
                  <a:srgbClr val="000000"/>
                </a:solidFill>
                <a:latin typeface="Helvetica" pitchFamily="2" charset="0"/>
              </a:rPr>
              <a:t> </a:t>
            </a:r>
            <a:r>
              <a:rPr lang="vi-VN" i="1" dirty="0">
                <a:solidFill>
                  <a:srgbClr val="000000"/>
                </a:solidFill>
                <a:latin typeface="Helvetica" pitchFamily="2" charset="0"/>
              </a:rPr>
              <a:t>thông</a:t>
            </a:r>
            <a:r>
              <a:rPr lang="vi-VN" dirty="0">
                <a:solidFill>
                  <a:srgbClr val="000000"/>
                </a:solidFill>
                <a:latin typeface="Helvetica" pitchFamily="2" charset="0"/>
              </a:rPr>
              <a:t> </a:t>
            </a:r>
            <a:r>
              <a:rPr lang="vi-VN" i="1" dirty="0">
                <a:solidFill>
                  <a:srgbClr val="000000"/>
                </a:solidFill>
                <a:latin typeface="Helvetica" pitchFamily="2" charset="0"/>
              </a:rPr>
              <a:t>hiểu</a:t>
            </a:r>
            <a:r>
              <a:rPr lang="vi-VN" dirty="0">
                <a:solidFill>
                  <a:srgbClr val="000000"/>
                </a:solidFill>
                <a:latin typeface="Helvetica" pitchFamily="2" charset="0"/>
              </a:rPr>
              <a:t> </a:t>
            </a:r>
            <a:r>
              <a:rPr lang="vi-VN" i="1" dirty="0">
                <a:solidFill>
                  <a:srgbClr val="000000"/>
                </a:solidFill>
                <a:latin typeface="Helvetica" pitchFamily="2" charset="0"/>
              </a:rPr>
              <a:t>datapath</a:t>
            </a:r>
            <a:r>
              <a:rPr lang="vi-VN" dirty="0">
                <a:solidFill>
                  <a:srgbClr val="000000"/>
                </a:solidFill>
                <a:latin typeface="Helvetica" pitchFamily="2" charset="0"/>
              </a:rPr>
              <a:t> </a:t>
            </a:r>
            <a:r>
              <a:rPr lang="vi-VN" i="1" dirty="0">
                <a:solidFill>
                  <a:srgbClr val="000000"/>
                </a:solidFill>
                <a:latin typeface="Helvetica" pitchFamily="2" charset="0"/>
              </a:rPr>
              <a:t>của</a:t>
            </a:r>
            <a:r>
              <a:rPr lang="vi-VN" dirty="0">
                <a:solidFill>
                  <a:srgbClr val="000000"/>
                </a:solidFill>
                <a:latin typeface="Helvetica" pitchFamily="2" charset="0"/>
              </a:rPr>
              <a:t> </a:t>
            </a:r>
            <a:r>
              <a:rPr lang="vi-VN" i="1" dirty="0">
                <a:solidFill>
                  <a:srgbClr val="000000"/>
                </a:solidFill>
                <a:latin typeface="Helvetica" pitchFamily="2" charset="0"/>
              </a:rPr>
              <a:t>mạch.</a:t>
            </a:r>
            <a:endParaRPr lang="vi-VN" dirty="0">
              <a:solidFill>
                <a:srgbClr val="000000"/>
              </a:solidFill>
              <a:effectLst/>
              <a:latin typeface="Helvetica" pitchFamily="2" charset="0"/>
            </a:endParaRPr>
          </a:p>
        </p:txBody>
      </p:sp>
      <p:pic>
        <p:nvPicPr>
          <p:cNvPr id="8" name="Picture 7"/>
          <p:cNvPicPr>
            <a:picLocks noChangeAspect="1"/>
          </p:cNvPicPr>
          <p:nvPr/>
        </p:nvPicPr>
        <p:blipFill>
          <a:blip r:embed="rId2"/>
          <a:stretch>
            <a:fillRect/>
          </a:stretch>
        </p:blipFill>
        <p:spPr>
          <a:xfrm>
            <a:off x="197738" y="1395705"/>
            <a:ext cx="5366483" cy="1786417"/>
          </a:xfrm>
          <a:prstGeom prst="rect">
            <a:avLst/>
          </a:prstGeom>
        </p:spPr>
      </p:pic>
      <p:pic>
        <p:nvPicPr>
          <p:cNvPr id="9" name="Picture 8"/>
          <p:cNvPicPr>
            <a:picLocks noChangeAspect="1"/>
          </p:cNvPicPr>
          <p:nvPr/>
        </p:nvPicPr>
        <p:blipFill>
          <a:blip r:embed="rId3"/>
          <a:stretch>
            <a:fillRect/>
          </a:stretch>
        </p:blipFill>
        <p:spPr>
          <a:xfrm>
            <a:off x="5987358" y="1392225"/>
            <a:ext cx="5954723" cy="178641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2. Always_ff</a:t>
            </a:r>
            <a:endParaRPr lang="en-US" sz="2200" b="1" dirty="0">
              <a:solidFill>
                <a:srgbClr val="302280"/>
              </a:solidFill>
            </a:endParaRPr>
          </a:p>
        </p:txBody>
      </p:sp>
      <p:sp>
        <p:nvSpPr>
          <p:cNvPr id="2" name="Rectangle 1"/>
          <p:cNvSpPr/>
          <p:nvPr/>
        </p:nvSpPr>
        <p:spPr>
          <a:xfrm>
            <a:off x="460853" y="571637"/>
            <a:ext cx="6077305"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Từ ví dụ trên, always có thể tạo ra D-Flip</a:t>
            </a:r>
            <a:r>
              <a:rPr lang="el-GR" dirty="0">
                <a:solidFill>
                  <a:srgbClr val="000000"/>
                </a:solidFill>
                <a:latin typeface="Helvetica" pitchFamily="2" charset="0"/>
              </a:rPr>
              <a:t>Ο</a:t>
            </a:r>
            <a:r>
              <a:rPr lang="vi-VN" dirty="0">
                <a:solidFill>
                  <a:srgbClr val="000000"/>
                </a:solidFill>
                <a:latin typeface="Helvetica" pitchFamily="2" charset="0"/>
              </a:rPr>
              <a:t>op như sau:</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2139949" y="1012783"/>
            <a:ext cx="7912100" cy="1244600"/>
          </a:xfrm>
          <a:prstGeom prst="rect">
            <a:avLst/>
          </a:prstGeom>
        </p:spPr>
      </p:pic>
      <p:sp>
        <p:nvSpPr>
          <p:cNvPr id="5" name="Rectangle 4"/>
          <p:cNvSpPr/>
          <p:nvPr/>
        </p:nvSpPr>
        <p:spPr>
          <a:xfrm>
            <a:off x="460852" y="2410280"/>
            <a:ext cx="11650083"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Tuy nhiên, để báo cho compiler biết ở đó người thiết kế muốn tạo Flipflop, </a:t>
            </a:r>
            <a:r>
              <a:rPr lang="vi-VN" b="1" dirty="0">
                <a:solidFill>
                  <a:srgbClr val="000000"/>
                </a:solidFill>
                <a:latin typeface="Helvetica" pitchFamily="2" charset="0"/>
              </a:rPr>
              <a:t>always_</a:t>
            </a:r>
            <a:r>
              <a:rPr lang="en-US" b="1" dirty="0">
                <a:solidFill>
                  <a:srgbClr val="000000"/>
                </a:solidFill>
                <a:latin typeface="Helvetica" pitchFamily="2" charset="0"/>
              </a:rPr>
              <a:t>ff</a:t>
            </a:r>
            <a:r>
              <a:rPr lang="el-GR" dirty="0">
                <a:solidFill>
                  <a:srgbClr val="000000"/>
                </a:solidFill>
                <a:latin typeface="Helvetica" pitchFamily="2" charset="0"/>
              </a:rPr>
              <a:t> </a:t>
            </a:r>
            <a:r>
              <a:rPr lang="vi-VN" dirty="0">
                <a:solidFill>
                  <a:srgbClr val="000000"/>
                </a:solidFill>
                <a:latin typeface="Helvetica" pitchFamily="2" charset="0"/>
              </a:rPr>
              <a:t>sẽ được sử dụng thay cho </a:t>
            </a:r>
            <a:r>
              <a:rPr lang="vi-VN" b="1" dirty="0">
                <a:solidFill>
                  <a:srgbClr val="000000"/>
                </a:solidFill>
                <a:latin typeface="Helvetica" pitchFamily="2" charset="0"/>
              </a:rPr>
              <a:t>always</a:t>
            </a:r>
            <a:r>
              <a:rPr lang="vi-VN" dirty="0">
                <a:solidFill>
                  <a:srgbClr val="000000"/>
                </a:solidFill>
                <a:latin typeface="Helvetica" pitchFamily="2" charset="0"/>
              </a:rPr>
              <a:t> thông thường.</a:t>
            </a:r>
            <a:endParaRPr lang="vi-VN" dirty="0">
              <a:solidFill>
                <a:srgbClr val="000000"/>
              </a:solidFill>
              <a:effectLst/>
              <a:latin typeface="Helvetica" pitchFamily="2" charset="0"/>
            </a:endParaRPr>
          </a:p>
        </p:txBody>
      </p:sp>
      <p:pic>
        <p:nvPicPr>
          <p:cNvPr id="6" name="Picture 5"/>
          <p:cNvPicPr>
            <a:picLocks noChangeAspect="1"/>
          </p:cNvPicPr>
          <p:nvPr/>
        </p:nvPicPr>
        <p:blipFill>
          <a:blip r:embed="rId3"/>
          <a:stretch>
            <a:fillRect/>
          </a:stretch>
        </p:blipFill>
        <p:spPr>
          <a:xfrm>
            <a:off x="2139949" y="3056611"/>
            <a:ext cx="7912100" cy="1257300"/>
          </a:xfrm>
          <a:prstGeom prst="rect">
            <a:avLst/>
          </a:prstGeom>
        </p:spPr>
      </p:pic>
      <p:sp>
        <p:nvSpPr>
          <p:cNvPr id="7" name="Rectangle 6"/>
          <p:cNvSpPr/>
          <p:nvPr/>
        </p:nvSpPr>
        <p:spPr>
          <a:xfrm>
            <a:off x="460852" y="4525922"/>
            <a:ext cx="10910782" cy="369332"/>
          </a:xfrm>
          <a:prstGeom prst="rect">
            <a:avLst/>
          </a:prstGeom>
        </p:spPr>
        <p:txBody>
          <a:bodyPr wrap="square">
            <a:spAutoFit/>
          </a:bodyPr>
          <a:lstStyle/>
          <a:p>
            <a:pPr marL="285750" indent="-285750">
              <a:buFont typeface="Wingdings" panose="05000000000000000000" pitchFamily="2" charset="2"/>
              <a:buChar char="v"/>
            </a:pPr>
            <a:r>
              <a:rPr lang="en-US" i="1" dirty="0" err="1">
                <a:solidFill>
                  <a:srgbClr val="000000"/>
                </a:solidFill>
                <a:latin typeface="Helvetica" pitchFamily="2" charset="0"/>
              </a:rPr>
              <a:t>Luôn</a:t>
            </a:r>
            <a:r>
              <a:rPr lang="en-US" dirty="0">
                <a:solidFill>
                  <a:srgbClr val="000000"/>
                </a:solidFill>
                <a:latin typeface="Helvetica" pitchFamily="2" charset="0"/>
              </a:rPr>
              <a:t> </a:t>
            </a:r>
            <a:r>
              <a:rPr lang="en-US" i="1" dirty="0" err="1">
                <a:solidFill>
                  <a:srgbClr val="000000"/>
                </a:solidFill>
                <a:latin typeface="Helvetica" pitchFamily="2" charset="0"/>
              </a:rPr>
              <a:t>luôn</a:t>
            </a:r>
            <a:r>
              <a:rPr lang="en-US" dirty="0">
                <a:solidFill>
                  <a:srgbClr val="000000"/>
                </a:solidFill>
                <a:latin typeface="Helvetica" pitchFamily="2" charset="0"/>
              </a:rPr>
              <a:t> </a:t>
            </a:r>
            <a:r>
              <a:rPr lang="en-US" i="1" dirty="0" err="1">
                <a:solidFill>
                  <a:srgbClr val="000000"/>
                </a:solidFill>
                <a:latin typeface="Helvetica" pitchFamily="2" charset="0"/>
              </a:rPr>
              <a:t>sử</a:t>
            </a:r>
            <a:r>
              <a:rPr lang="en-US" dirty="0">
                <a:solidFill>
                  <a:srgbClr val="000000"/>
                </a:solidFill>
                <a:latin typeface="Helvetica" pitchFamily="2" charset="0"/>
              </a:rPr>
              <a:t> </a:t>
            </a:r>
            <a:r>
              <a:rPr lang="en-US" i="1" dirty="0" err="1">
                <a:solidFill>
                  <a:srgbClr val="000000"/>
                </a:solidFill>
                <a:latin typeface="Helvetica" pitchFamily="2" charset="0"/>
              </a:rPr>
              <a:t>dụng</a:t>
            </a:r>
            <a:r>
              <a:rPr lang="en-US" dirty="0">
                <a:solidFill>
                  <a:srgbClr val="000000"/>
                </a:solidFill>
                <a:latin typeface="Helvetica" pitchFamily="2" charset="0"/>
              </a:rPr>
              <a:t> </a:t>
            </a:r>
            <a:r>
              <a:rPr lang="en-US" b="1" i="1" dirty="0" err="1">
                <a:solidFill>
                  <a:srgbClr val="000000"/>
                </a:solidFill>
                <a:latin typeface="Helvetica" pitchFamily="2" charset="0"/>
              </a:rPr>
              <a:t>always_ﬀ</a:t>
            </a:r>
            <a:r>
              <a:rPr lang="en-US" dirty="0">
                <a:solidFill>
                  <a:srgbClr val="000000"/>
                </a:solidFill>
                <a:latin typeface="Helvetica" pitchFamily="2" charset="0"/>
              </a:rPr>
              <a:t> </a:t>
            </a:r>
            <a:r>
              <a:rPr lang="en-US" i="1" dirty="0" err="1">
                <a:solidFill>
                  <a:srgbClr val="000000"/>
                </a:solidFill>
                <a:latin typeface="Helvetica" pitchFamily="2" charset="0"/>
              </a:rPr>
              <a:t>khi</a:t>
            </a:r>
            <a:r>
              <a:rPr lang="en-US" dirty="0">
                <a:solidFill>
                  <a:srgbClr val="000000"/>
                </a:solidFill>
                <a:latin typeface="Helvetica" pitchFamily="2" charset="0"/>
              </a:rPr>
              <a:t> </a:t>
            </a:r>
            <a:r>
              <a:rPr lang="en-US" i="1" dirty="0" err="1">
                <a:solidFill>
                  <a:srgbClr val="000000"/>
                </a:solidFill>
                <a:latin typeface="Helvetica" pitchFamily="2" charset="0"/>
              </a:rPr>
              <a:t>thiết</a:t>
            </a:r>
            <a:r>
              <a:rPr lang="en-US" dirty="0">
                <a:solidFill>
                  <a:srgbClr val="000000"/>
                </a:solidFill>
                <a:latin typeface="Helvetica" pitchFamily="2" charset="0"/>
              </a:rPr>
              <a:t> </a:t>
            </a:r>
            <a:r>
              <a:rPr lang="en-US" i="1" dirty="0" err="1">
                <a:solidFill>
                  <a:srgbClr val="000000"/>
                </a:solidFill>
                <a:latin typeface="Helvetica" pitchFamily="2" charset="0"/>
              </a:rPr>
              <a:t>kế</a:t>
            </a:r>
            <a:r>
              <a:rPr lang="en-US" dirty="0">
                <a:solidFill>
                  <a:srgbClr val="000000"/>
                </a:solidFill>
                <a:latin typeface="Helvetica" pitchFamily="2" charset="0"/>
              </a:rPr>
              <a:t> </a:t>
            </a:r>
            <a:r>
              <a:rPr lang="en-US" i="1" dirty="0" err="1">
                <a:solidFill>
                  <a:srgbClr val="000000"/>
                </a:solidFill>
                <a:latin typeface="Helvetica" pitchFamily="2" charset="0"/>
              </a:rPr>
              <a:t>mạch</a:t>
            </a:r>
            <a:r>
              <a:rPr lang="en-US" dirty="0">
                <a:solidFill>
                  <a:srgbClr val="000000"/>
                </a:solidFill>
                <a:latin typeface="Helvetica" pitchFamily="2" charset="0"/>
              </a:rPr>
              <a:t> </a:t>
            </a:r>
            <a:r>
              <a:rPr lang="en-US" i="1" dirty="0" err="1">
                <a:solidFill>
                  <a:srgbClr val="000000"/>
                </a:solidFill>
                <a:latin typeface="Helvetica" pitchFamily="2" charset="0"/>
              </a:rPr>
              <a:t>có</a:t>
            </a:r>
            <a:r>
              <a:rPr lang="en-US" dirty="0">
                <a:solidFill>
                  <a:srgbClr val="000000"/>
                </a:solidFill>
                <a:latin typeface="Helvetica" pitchFamily="2" charset="0"/>
              </a:rPr>
              <a:t> </a:t>
            </a:r>
            <a:r>
              <a:rPr lang="en-US" i="1" dirty="0" err="1">
                <a:solidFill>
                  <a:srgbClr val="000000"/>
                </a:solidFill>
                <a:latin typeface="Helvetica" pitchFamily="2" charset="0"/>
              </a:rPr>
              <a:t>liên</a:t>
            </a:r>
            <a:r>
              <a:rPr lang="en-US" dirty="0">
                <a:solidFill>
                  <a:srgbClr val="000000"/>
                </a:solidFill>
                <a:latin typeface="Helvetica" pitchFamily="2" charset="0"/>
              </a:rPr>
              <a:t> </a:t>
            </a:r>
            <a:r>
              <a:rPr lang="en-US" i="1" dirty="0" err="1">
                <a:solidFill>
                  <a:srgbClr val="000000"/>
                </a:solidFill>
                <a:latin typeface="Helvetica" pitchFamily="2" charset="0"/>
              </a:rPr>
              <a:t>quan</a:t>
            </a:r>
            <a:r>
              <a:rPr lang="en-US" dirty="0">
                <a:solidFill>
                  <a:srgbClr val="000000"/>
                </a:solidFill>
                <a:latin typeface="Helvetica" pitchFamily="2" charset="0"/>
              </a:rPr>
              <a:t> </a:t>
            </a:r>
            <a:r>
              <a:rPr lang="en-US" i="1" dirty="0" err="1">
                <a:solidFill>
                  <a:srgbClr val="000000"/>
                </a:solidFill>
                <a:latin typeface="Helvetica" pitchFamily="2" charset="0"/>
              </a:rPr>
              <a:t>tới</a:t>
            </a:r>
            <a:r>
              <a:rPr lang="en-US" dirty="0">
                <a:solidFill>
                  <a:srgbClr val="000000"/>
                </a:solidFill>
                <a:latin typeface="Helvetica" pitchFamily="2" charset="0"/>
              </a:rPr>
              <a:t> </a:t>
            </a:r>
            <a:r>
              <a:rPr lang="en-US" i="1" dirty="0">
                <a:solidFill>
                  <a:srgbClr val="000000"/>
                </a:solidFill>
                <a:latin typeface="Helvetica" pitchFamily="2" charset="0"/>
              </a:rPr>
              <a:t>ﬂipﬂop</a:t>
            </a:r>
            <a:r>
              <a:rPr lang="en-US" dirty="0">
                <a:solidFill>
                  <a:srgbClr val="000000"/>
                </a:solidFill>
                <a:latin typeface="Helvetica" pitchFamily="2" charset="0"/>
              </a:rPr>
              <a:t> </a:t>
            </a:r>
            <a:r>
              <a:rPr lang="en-US" i="1" dirty="0" err="1">
                <a:solidFill>
                  <a:srgbClr val="000000"/>
                </a:solidFill>
                <a:latin typeface="Helvetica" pitchFamily="2" charset="0"/>
              </a:rPr>
              <a:t>hoặc</a:t>
            </a:r>
            <a:r>
              <a:rPr lang="en-US" dirty="0">
                <a:solidFill>
                  <a:srgbClr val="000000"/>
                </a:solidFill>
                <a:latin typeface="Helvetica" pitchFamily="2" charset="0"/>
              </a:rPr>
              <a:t> </a:t>
            </a:r>
            <a:r>
              <a:rPr lang="en-US" i="1" dirty="0">
                <a:solidFill>
                  <a:srgbClr val="000000"/>
                </a:solidFill>
                <a:latin typeface="Helvetica" pitchFamily="2" charset="0"/>
              </a:rPr>
              <a:t>register.</a:t>
            </a:r>
            <a:endParaRPr lang="en-US" dirty="0">
              <a:solidFill>
                <a:srgbClr val="000000"/>
              </a:solidFill>
              <a:effectLst/>
              <a:latin typeface="Helvetica"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 Sequential Logic</a:t>
            </a:r>
            <a:endParaRPr lang="en-US" sz="2200" b="1" dirty="0">
              <a:solidFill>
                <a:srgbClr val="302280"/>
              </a:solidFill>
            </a:endParaRPr>
          </a:p>
        </p:txBody>
      </p:sp>
      <p:sp>
        <p:nvSpPr>
          <p:cNvPr id="2" name="Rectangle 1"/>
          <p:cNvSpPr/>
          <p:nvPr/>
        </p:nvSpPr>
        <p:spPr>
          <a:xfrm>
            <a:off x="201010" y="571637"/>
            <a:ext cx="11858017" cy="923330"/>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Mạch sequential cơ bản là mạch combinational nhưng có phần tử memory (nhớ), điều này khiến ngõ ra (thông thường) sẽ thay đổi khi có sự thay đổi phần tử lái của memory (tín hiệu thay đổi (latch) hoặc xung clock). Ở đây chỉ xét xung clock.</a:t>
            </a:r>
            <a:endParaRPr lang="vi-VN" dirty="0">
              <a:solidFill>
                <a:srgbClr val="000000"/>
              </a:solidFill>
              <a:effectLst/>
              <a:latin typeface="Helvetica" pitchFamily="2" charset="0"/>
            </a:endParaRPr>
          </a:p>
        </p:txBody>
      </p:sp>
      <p:sp>
        <p:nvSpPr>
          <p:cNvPr id="3" name="Rectangle 2"/>
          <p:cNvSpPr/>
          <p:nvPr/>
        </p:nvSpPr>
        <p:spPr>
          <a:xfrm>
            <a:off x="201010" y="1494967"/>
            <a:ext cx="11789980"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Như vậy, một mạch sequential khi viết bằng SystemVerilog sẽ có dạng như sau:</a:t>
            </a:r>
            <a:endParaRPr lang="vi-VN" dirty="0">
              <a:solidFill>
                <a:srgbClr val="000000"/>
              </a:solidFill>
              <a:effectLst/>
              <a:latin typeface="Helvetica" pitchFamily="2" charset="0"/>
            </a:endParaRPr>
          </a:p>
        </p:txBody>
      </p:sp>
      <p:pic>
        <p:nvPicPr>
          <p:cNvPr id="5" name="Picture 4"/>
          <p:cNvPicPr>
            <a:picLocks noChangeAspect="1"/>
          </p:cNvPicPr>
          <p:nvPr/>
        </p:nvPicPr>
        <p:blipFill>
          <a:blip r:embed="rId2"/>
          <a:stretch>
            <a:fillRect/>
          </a:stretch>
        </p:blipFill>
        <p:spPr>
          <a:xfrm>
            <a:off x="891248" y="1936113"/>
            <a:ext cx="5238770" cy="45428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 y="22506"/>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4. Bài Tập </a:t>
            </a:r>
            <a:endParaRPr lang="en-US" sz="2200" b="1" dirty="0">
              <a:solidFill>
                <a:srgbClr val="302280"/>
              </a:solidFill>
            </a:endParaRPr>
          </a:p>
        </p:txBody>
      </p:sp>
      <p:sp>
        <p:nvSpPr>
          <p:cNvPr id="6" name="Rectangle 5"/>
          <p:cNvSpPr/>
          <p:nvPr/>
        </p:nvSpPr>
        <p:spPr>
          <a:xfrm>
            <a:off x="201009" y="707479"/>
            <a:ext cx="5618013" cy="369332"/>
          </a:xfrm>
          <a:prstGeom prst="rect">
            <a:avLst/>
          </a:prstGeom>
        </p:spPr>
        <p:txBody>
          <a:bodyPr wrap="none">
            <a:spAutoFit/>
          </a:bodyPr>
          <a:lstStyle/>
          <a:p>
            <a:r>
              <a:rPr lang="en-US" dirty="0">
                <a:solidFill>
                  <a:srgbClr val="000000"/>
                </a:solidFill>
                <a:latin typeface="Helvetica" pitchFamily="2" charset="0"/>
              </a:rPr>
              <a:t>1.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DFF </a:t>
            </a:r>
            <a:r>
              <a:rPr lang="en-US" dirty="0" err="1">
                <a:solidFill>
                  <a:srgbClr val="000000"/>
                </a:solidFill>
                <a:latin typeface="Helvetica" pitchFamily="2" charset="0"/>
              </a:rPr>
              <a:t>có</a:t>
            </a:r>
            <a:r>
              <a:rPr lang="en-US" dirty="0">
                <a:solidFill>
                  <a:srgbClr val="000000"/>
                </a:solidFill>
                <a:latin typeface="Helvetica" pitchFamily="2" charset="0"/>
              </a:rPr>
              <a:t> port synchronous reset </a:t>
            </a:r>
            <a:r>
              <a:rPr lang="en-US" dirty="0" err="1">
                <a:solidFill>
                  <a:srgbClr val="000000"/>
                </a:solidFill>
                <a:latin typeface="Helvetica" pitchFamily="2" charset="0"/>
              </a:rPr>
              <a:t>và</a:t>
            </a:r>
            <a:r>
              <a:rPr lang="en-US" dirty="0">
                <a:solidFill>
                  <a:srgbClr val="000000"/>
                </a:solidFill>
                <a:latin typeface="Helvetica" pitchFamily="2" charset="0"/>
              </a:rPr>
              <a:t> enable.</a:t>
            </a:r>
            <a:endParaRPr lang="en-US" dirty="0">
              <a:solidFill>
                <a:srgbClr val="000000"/>
              </a:solidFill>
              <a:effectLst/>
              <a:latin typeface="Helvetica" pitchFamily="2" charset="0"/>
            </a:endParaRP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7462" y="175687"/>
            <a:ext cx="1974085" cy="18531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1010" y="1078125"/>
            <a:ext cx="6096000" cy="646331"/>
          </a:xfrm>
          <a:prstGeom prst="rect">
            <a:avLst/>
          </a:prstGeom>
        </p:spPr>
        <p:txBody>
          <a:bodyPr>
            <a:spAutoFit/>
          </a:bodyPr>
          <a:lstStyle/>
          <a:p>
            <a:r>
              <a:rPr lang="vi-VN" dirty="0">
                <a:solidFill>
                  <a:srgbClr val="000000"/>
                </a:solidFill>
                <a:latin typeface="Helvetica" pitchFamily="2" charset="0"/>
              </a:rPr>
              <a:t>2. Thiết kế mạch synchronizer sử dụng 2 DFF có dạng như hình sau.</a:t>
            </a:r>
            <a:endParaRPr lang="vi-VN" dirty="0">
              <a:solidFill>
                <a:srgbClr val="000000"/>
              </a:solidFill>
              <a:effectLst/>
              <a:latin typeface="Helvetica" pitchFamily="2" charset="0"/>
            </a:endParaRP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09" y="1766088"/>
            <a:ext cx="6365489" cy="21641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01008" y="4012020"/>
            <a:ext cx="11793195" cy="646331"/>
          </a:xfrm>
          <a:prstGeom prst="rect">
            <a:avLst/>
          </a:prstGeom>
        </p:spPr>
        <p:txBody>
          <a:bodyPr wrap="square">
            <a:spAutoFit/>
          </a:bodyPr>
          <a:lstStyle/>
          <a:p>
            <a:r>
              <a:rPr lang="en-US" dirty="0">
                <a:solidFill>
                  <a:srgbClr val="000000"/>
                </a:solidFill>
                <a:latin typeface="Helvetica" pitchFamily="2" charset="0"/>
              </a:rPr>
              <a:t>3.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a:t>
            </a:r>
            <a:r>
              <a:rPr lang="en-US" dirty="0" err="1">
                <a:solidFill>
                  <a:srgbClr val="000000"/>
                </a:solidFill>
                <a:latin typeface="Helvetica" pitchFamily="2" charset="0"/>
              </a:rPr>
              <a:t>mạch</a:t>
            </a:r>
            <a:r>
              <a:rPr lang="en-US" dirty="0">
                <a:solidFill>
                  <a:srgbClr val="000000"/>
                </a:solidFill>
                <a:latin typeface="Helvetica" pitchFamily="2" charset="0"/>
              </a:rPr>
              <a:t> counter 4-bit </a:t>
            </a:r>
            <a:r>
              <a:rPr lang="en-US" dirty="0" err="1">
                <a:solidFill>
                  <a:srgbClr val="000000"/>
                </a:solidFill>
                <a:latin typeface="Helvetica" pitchFamily="2" charset="0"/>
              </a:rPr>
              <a:t>đếm</a:t>
            </a:r>
            <a:r>
              <a:rPr lang="en-US" dirty="0">
                <a:solidFill>
                  <a:srgbClr val="000000"/>
                </a:solidFill>
                <a:latin typeface="Helvetica" pitchFamily="2" charset="0"/>
              </a:rPr>
              <a:t> </a:t>
            </a:r>
            <a:r>
              <a:rPr lang="en-US" dirty="0" err="1">
                <a:solidFill>
                  <a:srgbClr val="000000"/>
                </a:solidFill>
                <a:latin typeface="Helvetica" pitchFamily="2" charset="0"/>
              </a:rPr>
              <a:t>lên</a:t>
            </a:r>
            <a:r>
              <a:rPr lang="en-US" dirty="0">
                <a:solidFill>
                  <a:srgbClr val="000000"/>
                </a:solidFill>
                <a:latin typeface="Helvetica" pitchFamily="2" charset="0"/>
              </a:rPr>
              <a:t> </a:t>
            </a:r>
            <a:r>
              <a:rPr lang="en-US" dirty="0" err="1">
                <a:solidFill>
                  <a:srgbClr val="000000"/>
                </a:solidFill>
                <a:latin typeface="Helvetica" pitchFamily="2" charset="0"/>
              </a:rPr>
              <a:t>nếu</a:t>
            </a:r>
            <a:r>
              <a:rPr lang="en-US" dirty="0">
                <a:solidFill>
                  <a:srgbClr val="000000"/>
                </a:solidFill>
                <a:latin typeface="Helvetica" pitchFamily="2" charset="0"/>
              </a:rPr>
              <a:t> </a:t>
            </a:r>
            <a:r>
              <a:rPr lang="en-US" b="1" dirty="0" err="1">
                <a:solidFill>
                  <a:srgbClr val="000000"/>
                </a:solidFill>
                <a:latin typeface="Helvetica" pitchFamily="2" charset="0"/>
              </a:rPr>
              <a:t>en</a:t>
            </a:r>
            <a:r>
              <a:rPr lang="en-US" dirty="0">
                <a:solidFill>
                  <a:srgbClr val="000000"/>
                </a:solidFill>
                <a:latin typeface="Helvetica" pitchFamily="2" charset="0"/>
              </a:rPr>
              <a:t> = 1, </a:t>
            </a:r>
            <a:r>
              <a:rPr lang="en-US" dirty="0" err="1">
                <a:solidFill>
                  <a:srgbClr val="000000"/>
                </a:solidFill>
                <a:latin typeface="Helvetica" pitchFamily="2" charset="0"/>
              </a:rPr>
              <a:t>ngõ</a:t>
            </a:r>
            <a:r>
              <a:rPr lang="en-US" dirty="0">
                <a:solidFill>
                  <a:srgbClr val="000000"/>
                </a:solidFill>
                <a:latin typeface="Helvetica" pitchFamily="2" charset="0"/>
              </a:rPr>
              <a:t> ra </a:t>
            </a:r>
            <a:r>
              <a:rPr lang="en-US" b="1" dirty="0">
                <a:solidFill>
                  <a:srgbClr val="000000"/>
                </a:solidFill>
                <a:latin typeface="Helvetica" pitchFamily="2" charset="0"/>
              </a:rPr>
              <a:t>counter</a:t>
            </a:r>
            <a:r>
              <a:rPr lang="en-US" dirty="0">
                <a:solidFill>
                  <a:srgbClr val="000000"/>
                </a:solidFill>
                <a:latin typeface="Helvetica" pitchFamily="2" charset="0"/>
              </a:rPr>
              <a:t> </a:t>
            </a:r>
            <a:r>
              <a:rPr lang="en-US" dirty="0" err="1">
                <a:solidFill>
                  <a:srgbClr val="000000"/>
                </a:solidFill>
                <a:latin typeface="Helvetica" pitchFamily="2" charset="0"/>
              </a:rPr>
              <a:t>cho</a:t>
            </a:r>
            <a:r>
              <a:rPr lang="en-US" dirty="0">
                <a:solidFill>
                  <a:srgbClr val="000000"/>
                </a:solidFill>
                <a:latin typeface="Helvetica" pitchFamily="2" charset="0"/>
              </a:rPr>
              <a:t> </a:t>
            </a:r>
            <a:r>
              <a:rPr lang="en-US" dirty="0" err="1">
                <a:solidFill>
                  <a:srgbClr val="000000"/>
                </a:solidFill>
                <a:latin typeface="Helvetica" pitchFamily="2" charset="0"/>
              </a:rPr>
              <a:t>biết</a:t>
            </a:r>
            <a:r>
              <a:rPr lang="en-US" dirty="0">
                <a:solidFill>
                  <a:srgbClr val="000000"/>
                </a:solidFill>
                <a:latin typeface="Helvetica" pitchFamily="2" charset="0"/>
              </a:rPr>
              <a:t>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 </a:t>
            </a:r>
            <a:r>
              <a:rPr lang="en-US" dirty="0" err="1">
                <a:solidFill>
                  <a:srgbClr val="000000"/>
                </a:solidFill>
                <a:latin typeface="Helvetica" pitchFamily="2" charset="0"/>
              </a:rPr>
              <a:t>hiện</a:t>
            </a:r>
            <a:r>
              <a:rPr lang="en-US" dirty="0">
                <a:solidFill>
                  <a:srgbClr val="000000"/>
                </a:solidFill>
                <a:latin typeface="Helvetica" pitchFamily="2" charset="0"/>
              </a:rPr>
              <a:t> </a:t>
            </a:r>
            <a:r>
              <a:rPr lang="en-US" dirty="0" err="1">
                <a:solidFill>
                  <a:srgbClr val="000000"/>
                </a:solidFill>
                <a:latin typeface="Helvetica" pitchFamily="2" charset="0"/>
              </a:rPr>
              <a:t>tại</a:t>
            </a:r>
            <a:r>
              <a:rPr lang="en-US" dirty="0">
                <a:solidFill>
                  <a:srgbClr val="000000"/>
                </a:solidFill>
                <a:latin typeface="Helvetica" pitchFamily="2" charset="0"/>
              </a:rPr>
              <a:t>, </a:t>
            </a:r>
            <a:r>
              <a:rPr lang="en-US" dirty="0" err="1">
                <a:solidFill>
                  <a:srgbClr val="000000"/>
                </a:solidFill>
                <a:latin typeface="Helvetica" pitchFamily="2" charset="0"/>
              </a:rPr>
              <a:t>ngõ</a:t>
            </a:r>
            <a:r>
              <a:rPr lang="en-US" dirty="0">
                <a:solidFill>
                  <a:srgbClr val="000000"/>
                </a:solidFill>
                <a:latin typeface="Helvetica" pitchFamily="2" charset="0"/>
              </a:rPr>
              <a:t> ra </a:t>
            </a:r>
            <a:r>
              <a:rPr lang="en-US" dirty="0" err="1">
                <a:solidFill>
                  <a:srgbClr val="000000"/>
                </a:solidFill>
                <a:latin typeface="Helvetica" pitchFamily="2" charset="0"/>
              </a:rPr>
              <a:t>này</a:t>
            </a:r>
            <a:endParaRPr lang="en-US" dirty="0">
              <a:solidFill>
                <a:srgbClr val="000000"/>
              </a:solidFill>
              <a:latin typeface="Helvetica" pitchFamily="2" charset="0"/>
            </a:endParaRPr>
          </a:p>
          <a:p>
            <a:r>
              <a:rPr lang="en-US" dirty="0">
                <a:solidFill>
                  <a:srgbClr val="000000"/>
                </a:solidFill>
                <a:latin typeface="Helvetica" pitchFamily="2" charset="0"/>
              </a:rPr>
              <a:t> </a:t>
            </a:r>
            <a:r>
              <a:rPr lang="en-US" dirty="0" err="1">
                <a:solidFill>
                  <a:srgbClr val="000000"/>
                </a:solidFill>
                <a:latin typeface="Helvetica" pitchFamily="2" charset="0"/>
              </a:rPr>
              <a:t>luôn</a:t>
            </a:r>
            <a:r>
              <a:rPr lang="en-US" dirty="0">
                <a:solidFill>
                  <a:srgbClr val="000000"/>
                </a:solidFill>
                <a:latin typeface="Helvetica" pitchFamily="2" charset="0"/>
              </a:rPr>
              <a:t> </a:t>
            </a:r>
            <a:r>
              <a:rPr lang="en-US" dirty="0" err="1">
                <a:solidFill>
                  <a:srgbClr val="000000"/>
                </a:solidFill>
                <a:latin typeface="Helvetica" pitchFamily="2" charset="0"/>
              </a:rPr>
              <a:t>bằng</a:t>
            </a:r>
            <a:r>
              <a:rPr lang="en-US" dirty="0">
                <a:solidFill>
                  <a:srgbClr val="000000"/>
                </a:solidFill>
                <a:latin typeface="Helvetica" pitchFamily="2" charset="0"/>
              </a:rPr>
              <a:t> 0 </a:t>
            </a:r>
            <a:r>
              <a:rPr lang="en-US" dirty="0" err="1">
                <a:solidFill>
                  <a:srgbClr val="000000"/>
                </a:solidFill>
                <a:latin typeface="Helvetica" pitchFamily="2" charset="0"/>
              </a:rPr>
              <a:t>nếu</a:t>
            </a:r>
            <a:r>
              <a:rPr lang="en-US" dirty="0">
                <a:solidFill>
                  <a:srgbClr val="000000"/>
                </a:solidFill>
                <a:latin typeface="Helvetica" pitchFamily="2" charset="0"/>
              </a:rPr>
              <a:t> </a:t>
            </a:r>
            <a:r>
              <a:rPr lang="en-US" b="1" dirty="0" err="1">
                <a:solidFill>
                  <a:srgbClr val="000000"/>
                </a:solidFill>
                <a:latin typeface="Helvetica" pitchFamily="2" charset="0"/>
              </a:rPr>
              <a:t>rst</a:t>
            </a:r>
            <a:r>
              <a:rPr lang="en-US" dirty="0">
                <a:solidFill>
                  <a:srgbClr val="000000"/>
                </a:solidFill>
                <a:latin typeface="Helvetica" pitchFamily="2" charset="0"/>
              </a:rPr>
              <a:t> = 0.</a:t>
            </a:r>
            <a:endParaRPr lang="en-US" dirty="0">
              <a:solidFill>
                <a:srgbClr val="000000"/>
              </a:solidFill>
              <a:effectLst/>
              <a:latin typeface="Helvetica" pitchFamily="2" charset="0"/>
            </a:endParaRPr>
          </a:p>
        </p:txBody>
      </p:sp>
      <p:sp>
        <p:nvSpPr>
          <p:cNvPr id="9" name="Rectangle 8"/>
          <p:cNvSpPr/>
          <p:nvPr/>
        </p:nvSpPr>
        <p:spPr>
          <a:xfrm>
            <a:off x="201007" y="4749996"/>
            <a:ext cx="11034439" cy="646331"/>
          </a:xfrm>
          <a:prstGeom prst="rect">
            <a:avLst/>
          </a:prstGeom>
        </p:spPr>
        <p:txBody>
          <a:bodyPr wrap="square">
            <a:spAutoFit/>
          </a:bodyPr>
          <a:lstStyle/>
          <a:p>
            <a:r>
              <a:rPr lang="en-US" dirty="0">
                <a:solidFill>
                  <a:srgbClr val="000000"/>
                </a:solidFill>
                <a:latin typeface="Helvetica" pitchFamily="2" charset="0"/>
              </a:rPr>
              <a:t>4.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a:t>
            </a:r>
            <a:r>
              <a:rPr lang="en-US" dirty="0" err="1">
                <a:solidFill>
                  <a:srgbClr val="000000"/>
                </a:solidFill>
                <a:latin typeface="Helvetica" pitchFamily="2" charset="0"/>
              </a:rPr>
              <a:t>mạch</a:t>
            </a:r>
            <a:r>
              <a:rPr lang="en-US" dirty="0">
                <a:solidFill>
                  <a:srgbClr val="000000"/>
                </a:solidFill>
                <a:latin typeface="Helvetica" pitchFamily="2" charset="0"/>
              </a:rPr>
              <a:t> ALU 8-bit </a:t>
            </a:r>
            <a:r>
              <a:rPr lang="en-US" dirty="0" err="1">
                <a:solidFill>
                  <a:srgbClr val="000000"/>
                </a:solidFill>
                <a:latin typeface="Helvetica" pitchFamily="2" charset="0"/>
              </a:rPr>
              <a:t>với</a:t>
            </a:r>
            <a:r>
              <a:rPr lang="en-US" dirty="0">
                <a:solidFill>
                  <a:srgbClr val="000000"/>
                </a:solidFill>
                <a:latin typeface="Helvetica" pitchFamily="2" charset="0"/>
              </a:rPr>
              <a:t> </a:t>
            </a:r>
            <a:r>
              <a:rPr lang="en-US" dirty="0" err="1">
                <a:solidFill>
                  <a:srgbClr val="000000"/>
                </a:solidFill>
                <a:latin typeface="Helvetica" pitchFamily="2" charset="0"/>
              </a:rPr>
              <a:t>ngõ</a:t>
            </a:r>
            <a:r>
              <a:rPr lang="en-US" dirty="0">
                <a:solidFill>
                  <a:srgbClr val="000000"/>
                </a:solidFill>
                <a:latin typeface="Helvetica" pitchFamily="2" charset="0"/>
              </a:rPr>
              <a:t> ra </a:t>
            </a:r>
            <a:r>
              <a:rPr lang="en-US" dirty="0" err="1">
                <a:solidFill>
                  <a:srgbClr val="000000"/>
                </a:solidFill>
                <a:latin typeface="Helvetica" pitchFamily="2" charset="0"/>
              </a:rPr>
              <a:t>ổn</a:t>
            </a:r>
            <a:r>
              <a:rPr lang="en-US" dirty="0">
                <a:solidFill>
                  <a:srgbClr val="000000"/>
                </a:solidFill>
                <a:latin typeface="Helvetica" pitchFamily="2" charset="0"/>
              </a:rPr>
              <a:t> </a:t>
            </a:r>
            <a:r>
              <a:rPr lang="en-US" dirty="0" err="1">
                <a:solidFill>
                  <a:srgbClr val="000000"/>
                </a:solidFill>
                <a:latin typeface="Helvetica" pitchFamily="2" charset="0"/>
              </a:rPr>
              <a:t>định</a:t>
            </a:r>
            <a:r>
              <a:rPr lang="en-US" dirty="0">
                <a:solidFill>
                  <a:srgbClr val="000000"/>
                </a:solidFill>
                <a:latin typeface="Helvetica" pitchFamily="2" charset="0"/>
              </a:rPr>
              <a:t> </a:t>
            </a:r>
            <a:r>
              <a:rPr lang="en-US" dirty="0" err="1">
                <a:solidFill>
                  <a:srgbClr val="000000"/>
                </a:solidFill>
                <a:latin typeface="Helvetica" pitchFamily="2" charset="0"/>
              </a:rPr>
              <a:t>bằng</a:t>
            </a:r>
            <a:r>
              <a:rPr lang="en-US" dirty="0">
                <a:solidFill>
                  <a:srgbClr val="000000"/>
                </a:solidFill>
                <a:latin typeface="Helvetica" pitchFamily="2" charset="0"/>
              </a:rPr>
              <a:t> DFF.</a:t>
            </a:r>
            <a:endParaRPr lang="en-US" dirty="0">
              <a:solidFill>
                <a:srgbClr val="000000"/>
              </a:solidFill>
              <a:latin typeface="Helvetica" pitchFamily="2" charset="0"/>
            </a:endParaRPr>
          </a:p>
          <a:p>
            <a:r>
              <a:rPr lang="en-US" dirty="0">
                <a:solidFill>
                  <a:srgbClr val="000000"/>
                </a:solidFill>
                <a:latin typeface="Helvetica" pitchFamily="2" charset="0"/>
              </a:rPr>
              <a:t>(</a:t>
            </a:r>
            <a:r>
              <a:rPr lang="en-US" dirty="0" err="1">
                <a:solidFill>
                  <a:srgbClr val="000000"/>
                </a:solidFill>
                <a:latin typeface="Helvetica" pitchFamily="2" charset="0"/>
              </a:rPr>
              <a:t>Sử</a:t>
            </a:r>
            <a:r>
              <a:rPr lang="en-US" dirty="0">
                <a:solidFill>
                  <a:srgbClr val="000000"/>
                </a:solidFill>
                <a:latin typeface="Helvetica" pitchFamily="2" charset="0"/>
              </a:rPr>
              <a:t> </a:t>
            </a:r>
            <a:r>
              <a:rPr lang="en-US" dirty="0" err="1">
                <a:solidFill>
                  <a:srgbClr val="000000"/>
                </a:solidFill>
                <a:latin typeface="Helvetica" pitchFamily="2" charset="0"/>
              </a:rPr>
              <a:t>dụng</a:t>
            </a:r>
            <a:r>
              <a:rPr lang="en-US" dirty="0">
                <a:solidFill>
                  <a:srgbClr val="000000"/>
                </a:solidFill>
                <a:latin typeface="Helvetica" pitchFamily="2" charset="0"/>
              </a:rPr>
              <a:t> </a:t>
            </a:r>
            <a:r>
              <a:rPr lang="en-US" dirty="0" err="1">
                <a:solidFill>
                  <a:srgbClr val="000000"/>
                </a:solidFill>
                <a:latin typeface="Helvetica" pitchFamily="2" charset="0"/>
              </a:rPr>
              <a:t>lại</a:t>
            </a:r>
            <a:r>
              <a:rPr lang="en-US" dirty="0">
                <a:solidFill>
                  <a:srgbClr val="000000"/>
                </a:solidFill>
                <a:latin typeface="Helvetica" pitchFamily="2" charset="0"/>
              </a:rPr>
              <a:t> module </a:t>
            </a:r>
            <a:r>
              <a:rPr lang="en-US" dirty="0" err="1">
                <a:solidFill>
                  <a:srgbClr val="000000"/>
                </a:solidFill>
                <a:latin typeface="Helvetica" pitchFamily="2" charset="0"/>
              </a:rPr>
              <a:t>đã</a:t>
            </a:r>
            <a:r>
              <a:rPr lang="en-US" dirty="0">
                <a:solidFill>
                  <a:srgbClr val="000000"/>
                </a:solidFill>
                <a:latin typeface="Helvetica" pitchFamily="2" charset="0"/>
              </a:rPr>
              <a:t> </a:t>
            </a:r>
            <a:r>
              <a:rPr lang="en-US" dirty="0" err="1">
                <a:solidFill>
                  <a:srgbClr val="000000"/>
                </a:solidFill>
                <a:latin typeface="Helvetica" pitchFamily="2" charset="0"/>
              </a:rPr>
              <a:t>thiết</a:t>
            </a:r>
            <a:r>
              <a:rPr lang="en-US" dirty="0">
                <a:solidFill>
                  <a:srgbClr val="000000"/>
                </a:solidFill>
                <a:latin typeface="Helvetica" pitchFamily="2" charset="0"/>
              </a:rPr>
              <a:t> </a:t>
            </a:r>
            <a:r>
              <a:rPr lang="en-US" dirty="0" err="1">
                <a:solidFill>
                  <a:srgbClr val="000000"/>
                </a:solidFill>
                <a:latin typeface="Helvetica" pitchFamily="2" charset="0"/>
              </a:rPr>
              <a:t>kế</a:t>
            </a:r>
            <a:r>
              <a:rPr lang="en-US" dirty="0">
                <a:solidFill>
                  <a:srgbClr val="000000"/>
                </a:solidFill>
                <a:latin typeface="Helvetica" pitchFamily="2" charset="0"/>
              </a:rPr>
              <a:t> </a:t>
            </a:r>
            <a:r>
              <a:rPr lang="en-US" dirty="0" err="1">
                <a:solidFill>
                  <a:srgbClr val="000000"/>
                </a:solidFill>
                <a:latin typeface="Helvetica" pitchFamily="2" charset="0"/>
              </a:rPr>
              <a:t>ở</a:t>
            </a:r>
            <a:r>
              <a:rPr lang="en-US" dirty="0">
                <a:solidFill>
                  <a:srgbClr val="000000"/>
                </a:solidFill>
                <a:latin typeface="Helvetica" pitchFamily="2" charset="0"/>
              </a:rPr>
              <a:t> </a:t>
            </a:r>
            <a:r>
              <a:rPr lang="en-US" dirty="0" err="1">
                <a:solidFill>
                  <a:srgbClr val="000000"/>
                </a:solidFill>
                <a:latin typeface="Helvetica" pitchFamily="2" charset="0"/>
              </a:rPr>
              <a:t>câu</a:t>
            </a:r>
            <a:r>
              <a:rPr lang="en-US" dirty="0">
                <a:solidFill>
                  <a:srgbClr val="000000"/>
                </a:solidFill>
                <a:latin typeface="Helvetica" pitchFamily="2" charset="0"/>
              </a:rPr>
              <a:t> 4 </a:t>
            </a:r>
            <a:r>
              <a:rPr lang="en-US" dirty="0" err="1">
                <a:solidFill>
                  <a:srgbClr val="000000"/>
                </a:solidFill>
                <a:latin typeface="Helvetica" pitchFamily="2" charset="0"/>
              </a:rPr>
              <a:t>phần</a:t>
            </a:r>
            <a:r>
              <a:rPr lang="en-US" dirty="0">
                <a:solidFill>
                  <a:srgbClr val="000000"/>
                </a:solidFill>
                <a:latin typeface="Helvetica" pitchFamily="2" charset="0"/>
              </a:rPr>
              <a:t> 1)</a:t>
            </a:r>
            <a:endParaRPr lang="en-US" dirty="0">
              <a:solidFill>
                <a:srgbClr val="000000"/>
              </a:solidFill>
              <a:effectLst/>
              <a:latin typeface="Helvetica"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 y="22506"/>
            <a:ext cx="12192000" cy="6858000"/>
          </a:xfrm>
          <a:prstGeom prst="rect">
            <a:avLst/>
          </a:prstGeom>
        </p:spPr>
      </p:pic>
      <p:sp>
        <p:nvSpPr>
          <p:cNvPr id="14" name="Project Status"/>
          <p:cNvSpPr txBox="1"/>
          <p:nvPr/>
        </p:nvSpPr>
        <p:spPr>
          <a:xfrm>
            <a:off x="0" y="40409"/>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II. Thiết Kế FSM – Máy Trạng Thái</a:t>
            </a:r>
            <a:endParaRPr lang="en-US" sz="2200" b="1" dirty="0">
              <a:solidFill>
                <a:srgbClr val="302280"/>
              </a:solidFill>
            </a:endParaRPr>
          </a:p>
        </p:txBody>
      </p:sp>
      <p:sp>
        <p:nvSpPr>
          <p:cNvPr id="15" name="Project Status"/>
          <p:cNvSpPr txBox="1"/>
          <p:nvPr/>
        </p:nvSpPr>
        <p:spPr>
          <a:xfrm>
            <a:off x="238994" y="329743"/>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1. Enum</a:t>
            </a:r>
            <a:endParaRPr lang="en-US" sz="2200" b="1" dirty="0">
              <a:solidFill>
                <a:srgbClr val="302280"/>
              </a:solidFill>
            </a:endParaRPr>
          </a:p>
        </p:txBody>
      </p:sp>
      <p:sp>
        <p:nvSpPr>
          <p:cNvPr id="2" name="Rectangle 1"/>
          <p:cNvSpPr/>
          <p:nvPr/>
        </p:nvSpPr>
        <p:spPr>
          <a:xfrm>
            <a:off x="37983" y="693068"/>
            <a:ext cx="12191999" cy="923330"/>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Nếu như logic chỉ có hai trạng thái 0, 1 được sử dụng (bỏ qua x, z) thì nếu muốn tạo nhiều trạng thái, ví dụ đèn giao thông có ba trạng thái RED, YELLOW, và GREEN. Ngoài việc khai báo 2 bit cho data, các giá trị RED, YELLOW, GREEN còn cần phải được đặt là localparam ứng với giá trị tự đặt.</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3031814" y="1621639"/>
            <a:ext cx="5726350" cy="1330642"/>
          </a:xfrm>
          <a:prstGeom prst="rect">
            <a:avLst/>
          </a:prstGeom>
        </p:spPr>
      </p:pic>
      <p:sp>
        <p:nvSpPr>
          <p:cNvPr id="5" name="Rectangle 4"/>
          <p:cNvSpPr/>
          <p:nvPr/>
        </p:nvSpPr>
        <p:spPr>
          <a:xfrm>
            <a:off x="37983" y="3026512"/>
            <a:ext cx="10993183"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Tuy nhiên, SystemVerilog cung cấp một phương tiện giúp khai báo dễ hơn và dễ đọc hơn.</a:t>
            </a:r>
            <a:endParaRPr lang="vi-VN" dirty="0">
              <a:solidFill>
                <a:srgbClr val="000000"/>
              </a:solidFill>
              <a:effectLst/>
              <a:latin typeface="Helvetica" pitchFamily="2" charset="0"/>
            </a:endParaRPr>
          </a:p>
        </p:txBody>
      </p:sp>
      <p:pic>
        <p:nvPicPr>
          <p:cNvPr id="6" name="Picture 5"/>
          <p:cNvPicPr>
            <a:picLocks noChangeAspect="1"/>
          </p:cNvPicPr>
          <p:nvPr/>
        </p:nvPicPr>
        <p:blipFill>
          <a:blip r:embed="rId3"/>
          <a:stretch>
            <a:fillRect/>
          </a:stretch>
        </p:blipFill>
        <p:spPr>
          <a:xfrm>
            <a:off x="238530" y="3429000"/>
            <a:ext cx="4154251" cy="2351842"/>
          </a:xfrm>
          <a:prstGeom prst="rect">
            <a:avLst/>
          </a:prstGeom>
        </p:spPr>
      </p:pic>
      <p:sp>
        <p:nvSpPr>
          <p:cNvPr id="7" name="Rectangle 6"/>
          <p:cNvSpPr/>
          <p:nvPr/>
        </p:nvSpPr>
        <p:spPr>
          <a:xfrm>
            <a:off x="4709114" y="3416267"/>
            <a:ext cx="6760724" cy="646331"/>
          </a:xfrm>
          <a:prstGeom prst="rect">
            <a:avLst/>
          </a:prstGeom>
        </p:spPr>
        <p:txBody>
          <a:bodyPr wrap="square">
            <a:spAutoFit/>
          </a:bodyPr>
          <a:lstStyle/>
          <a:p>
            <a:pPr marL="285750" indent="-285750" algn="just">
              <a:buFont typeface="Courier New" panose="02070309020205020404" pitchFamily="49" charset="0"/>
              <a:buChar char="o"/>
            </a:pPr>
            <a:r>
              <a:rPr lang="en-US" b="1" dirty="0">
                <a:solidFill>
                  <a:srgbClr val="000000"/>
                </a:solidFill>
                <a:latin typeface="Helvetica" pitchFamily="2" charset="0"/>
              </a:rPr>
              <a:t>typedef</a:t>
            </a:r>
            <a:r>
              <a:rPr lang="en-US" dirty="0">
                <a:solidFill>
                  <a:srgbClr val="000000"/>
                </a:solidFill>
                <a:latin typeface="Helvetica" pitchFamily="2" charset="0"/>
              </a:rPr>
              <a:t> </a:t>
            </a:r>
            <a:r>
              <a:rPr lang="en-US" dirty="0" err="1">
                <a:solidFill>
                  <a:srgbClr val="000000"/>
                </a:solidFill>
                <a:latin typeface="Helvetica" pitchFamily="2" charset="0"/>
              </a:rPr>
              <a:t>giúp</a:t>
            </a:r>
            <a:r>
              <a:rPr lang="en-US" dirty="0">
                <a:solidFill>
                  <a:srgbClr val="000000"/>
                </a:solidFill>
                <a:latin typeface="Helvetica" pitchFamily="2" charset="0"/>
              </a:rPr>
              <a:t> </a:t>
            </a:r>
            <a:r>
              <a:rPr lang="en-US" dirty="0" err="1">
                <a:solidFill>
                  <a:srgbClr val="000000"/>
                </a:solidFill>
                <a:latin typeface="Helvetica" pitchFamily="2" charset="0"/>
              </a:rPr>
              <a:t>tạo</a:t>
            </a:r>
            <a:r>
              <a:rPr lang="en-US" dirty="0">
                <a:solidFill>
                  <a:srgbClr val="000000"/>
                </a:solidFill>
                <a:latin typeface="Helvetica" pitchFamily="2" charset="0"/>
              </a:rPr>
              <a:t> User-defined data type, </a:t>
            </a:r>
            <a:r>
              <a:rPr lang="en-US" b="1" dirty="0">
                <a:solidFill>
                  <a:srgbClr val="000000"/>
                </a:solidFill>
                <a:latin typeface="Helvetica" pitchFamily="2" charset="0"/>
              </a:rPr>
              <a:t>logic[1:0]</a:t>
            </a:r>
            <a:r>
              <a:rPr lang="en-US" dirty="0">
                <a:solidFill>
                  <a:srgbClr val="000000"/>
                </a:solidFill>
                <a:latin typeface="Helvetica" pitchFamily="2" charset="0"/>
              </a:rPr>
              <a:t> </a:t>
            </a:r>
            <a:r>
              <a:rPr lang="en-US" dirty="0" err="1">
                <a:solidFill>
                  <a:srgbClr val="000000"/>
                </a:solidFill>
                <a:latin typeface="Helvetica" pitchFamily="2" charset="0"/>
              </a:rPr>
              <a:t>là</a:t>
            </a:r>
            <a:r>
              <a:rPr lang="en-US" dirty="0">
                <a:solidFill>
                  <a:srgbClr val="000000"/>
                </a:solidFill>
                <a:latin typeface="Helvetica" pitchFamily="2" charset="0"/>
              </a:rPr>
              <a:t> storage type, do </a:t>
            </a:r>
            <a:r>
              <a:rPr lang="en-US" dirty="0" err="1">
                <a:solidFill>
                  <a:srgbClr val="000000"/>
                </a:solidFill>
                <a:latin typeface="Helvetica" pitchFamily="2" charset="0"/>
              </a:rPr>
              <a:t>ở</a:t>
            </a:r>
            <a:r>
              <a:rPr lang="en-US" dirty="0">
                <a:solidFill>
                  <a:srgbClr val="000000"/>
                </a:solidFill>
                <a:latin typeface="Helvetica" pitchFamily="2" charset="0"/>
              </a:rPr>
              <a:t> </a:t>
            </a:r>
            <a:r>
              <a:rPr lang="en-US" dirty="0" err="1">
                <a:solidFill>
                  <a:srgbClr val="000000"/>
                </a:solidFill>
                <a:latin typeface="Helvetica" pitchFamily="2" charset="0"/>
              </a:rPr>
              <a:t>đây</a:t>
            </a:r>
            <a:r>
              <a:rPr lang="en-US" dirty="0">
                <a:solidFill>
                  <a:srgbClr val="000000"/>
                </a:solidFill>
                <a:latin typeface="Helvetica" pitchFamily="2" charset="0"/>
              </a:rPr>
              <a:t> </a:t>
            </a:r>
            <a:r>
              <a:rPr lang="en-US" dirty="0" err="1">
                <a:solidFill>
                  <a:srgbClr val="000000"/>
                </a:solidFill>
                <a:latin typeface="Helvetica" pitchFamily="2" charset="0"/>
              </a:rPr>
              <a:t>có</a:t>
            </a:r>
            <a:r>
              <a:rPr lang="en-US" dirty="0">
                <a:solidFill>
                  <a:srgbClr val="000000"/>
                </a:solidFill>
                <a:latin typeface="Helvetica" pitchFamily="2" charset="0"/>
              </a:rPr>
              <a:t> 3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 </a:t>
            </a:r>
            <a:r>
              <a:rPr lang="en-US" dirty="0" err="1">
                <a:solidFill>
                  <a:srgbClr val="000000"/>
                </a:solidFill>
                <a:latin typeface="Helvetica" pitchFamily="2" charset="0"/>
              </a:rPr>
              <a:t>nên</a:t>
            </a:r>
            <a:r>
              <a:rPr lang="en-US" dirty="0">
                <a:solidFill>
                  <a:srgbClr val="000000"/>
                </a:solidFill>
                <a:latin typeface="Helvetica" pitchFamily="2" charset="0"/>
              </a:rPr>
              <a:t> </a:t>
            </a:r>
            <a:r>
              <a:rPr lang="en-US" dirty="0" err="1">
                <a:solidFill>
                  <a:srgbClr val="000000"/>
                </a:solidFill>
                <a:latin typeface="Helvetica" pitchFamily="2" charset="0"/>
              </a:rPr>
              <a:t>cần</a:t>
            </a:r>
            <a:r>
              <a:rPr lang="en-US" dirty="0">
                <a:solidFill>
                  <a:srgbClr val="000000"/>
                </a:solidFill>
                <a:latin typeface="Helvetica" pitchFamily="2" charset="0"/>
              </a:rPr>
              <a:t> 2 bit.</a:t>
            </a:r>
            <a:endParaRPr lang="en-US" dirty="0">
              <a:solidFill>
                <a:srgbClr val="000000"/>
              </a:solidFill>
              <a:effectLst/>
              <a:latin typeface="Helvetica" pitchFamily="2" charset="0"/>
            </a:endParaRPr>
          </a:p>
        </p:txBody>
      </p:sp>
      <p:sp>
        <p:nvSpPr>
          <p:cNvPr id="8" name="Rectangle 7"/>
          <p:cNvSpPr/>
          <p:nvPr/>
        </p:nvSpPr>
        <p:spPr>
          <a:xfrm>
            <a:off x="4709114" y="4004612"/>
            <a:ext cx="6760724" cy="646331"/>
          </a:xfrm>
          <a:prstGeom prst="rect">
            <a:avLst/>
          </a:prstGeom>
        </p:spPr>
        <p:txBody>
          <a:bodyPr wrap="square">
            <a:spAutoFit/>
          </a:bodyPr>
          <a:lstStyle/>
          <a:p>
            <a:pPr marL="285750" indent="-285750" algn="just">
              <a:buFont typeface="Courier New" panose="02070309020205020404" pitchFamily="49" charset="0"/>
              <a:buChar char="o"/>
            </a:pPr>
            <a:r>
              <a:rPr lang="en-US" dirty="0" err="1">
                <a:solidFill>
                  <a:srgbClr val="000000"/>
                </a:solidFill>
                <a:latin typeface="Helvetica" pitchFamily="2" charset="0"/>
              </a:rPr>
              <a:t>Lúc</a:t>
            </a:r>
            <a:r>
              <a:rPr lang="en-US" dirty="0">
                <a:solidFill>
                  <a:srgbClr val="000000"/>
                </a:solidFill>
                <a:latin typeface="Helvetica" pitchFamily="2" charset="0"/>
              </a:rPr>
              <a:t> </a:t>
            </a:r>
            <a:r>
              <a:rPr lang="en-US" dirty="0" err="1">
                <a:solidFill>
                  <a:srgbClr val="000000"/>
                </a:solidFill>
                <a:latin typeface="Helvetica" pitchFamily="2" charset="0"/>
              </a:rPr>
              <a:t>này</a:t>
            </a:r>
            <a:r>
              <a:rPr lang="en-US" dirty="0">
                <a:solidFill>
                  <a:srgbClr val="000000"/>
                </a:solidFill>
                <a:latin typeface="Helvetica" pitchFamily="2" charset="0"/>
              </a:rPr>
              <a:t>, </a:t>
            </a:r>
            <a:r>
              <a:rPr lang="en-US" b="1" dirty="0" err="1">
                <a:solidFill>
                  <a:srgbClr val="000000"/>
                </a:solidFill>
                <a:latin typeface="Helvetica" pitchFamily="2" charset="0"/>
              </a:rPr>
              <a:t>light_e</a:t>
            </a:r>
            <a:r>
              <a:rPr lang="en-US" dirty="0">
                <a:solidFill>
                  <a:srgbClr val="000000"/>
                </a:solidFill>
                <a:latin typeface="Helvetica" pitchFamily="2" charset="0"/>
              </a:rPr>
              <a:t> </a:t>
            </a:r>
            <a:r>
              <a:rPr lang="en-US" dirty="0" err="1">
                <a:solidFill>
                  <a:srgbClr val="000000"/>
                </a:solidFill>
                <a:latin typeface="Helvetica" pitchFamily="2" charset="0"/>
              </a:rPr>
              <a:t>là</a:t>
            </a:r>
            <a:r>
              <a:rPr lang="en-US" dirty="0">
                <a:solidFill>
                  <a:srgbClr val="000000"/>
                </a:solidFill>
                <a:latin typeface="Helvetica" pitchFamily="2" charset="0"/>
              </a:rPr>
              <a:t> </a:t>
            </a:r>
            <a:r>
              <a:rPr lang="en-US" dirty="0" err="1">
                <a:solidFill>
                  <a:srgbClr val="000000"/>
                </a:solidFill>
                <a:latin typeface="Helvetica" pitchFamily="2" charset="0"/>
              </a:rPr>
              <a:t>một</a:t>
            </a:r>
            <a:r>
              <a:rPr lang="en-US" dirty="0">
                <a:solidFill>
                  <a:srgbClr val="000000"/>
                </a:solidFill>
                <a:latin typeface="Helvetica" pitchFamily="2" charset="0"/>
              </a:rPr>
              <a:t> data type, </a:t>
            </a:r>
            <a:r>
              <a:rPr lang="en-US" dirty="0" err="1">
                <a:solidFill>
                  <a:srgbClr val="000000"/>
                </a:solidFill>
                <a:latin typeface="Helvetica" pitchFamily="2" charset="0"/>
              </a:rPr>
              <a:t>có</a:t>
            </a:r>
            <a:r>
              <a:rPr lang="en-US" dirty="0">
                <a:solidFill>
                  <a:srgbClr val="000000"/>
                </a:solidFill>
                <a:latin typeface="Helvetica" pitchFamily="2" charset="0"/>
              </a:rPr>
              <a:t> 3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 RED, YELLOW, </a:t>
            </a:r>
            <a:r>
              <a:rPr lang="en-US" dirty="0" err="1">
                <a:solidFill>
                  <a:srgbClr val="000000"/>
                </a:solidFill>
                <a:latin typeface="Helvetica" pitchFamily="2" charset="0"/>
              </a:rPr>
              <a:t>và</a:t>
            </a:r>
            <a:r>
              <a:rPr lang="en-US" dirty="0">
                <a:solidFill>
                  <a:srgbClr val="000000"/>
                </a:solidFill>
                <a:latin typeface="Helvetica" pitchFamily="2" charset="0"/>
              </a:rPr>
              <a:t> GREEN. </a:t>
            </a:r>
            <a:r>
              <a:rPr lang="en-US" dirty="0" err="1">
                <a:solidFill>
                  <a:srgbClr val="000000"/>
                </a:solidFill>
                <a:latin typeface="Helvetica" pitchFamily="2" charset="0"/>
              </a:rPr>
              <a:t>Khai</a:t>
            </a:r>
            <a:r>
              <a:rPr lang="en-US" dirty="0">
                <a:solidFill>
                  <a:srgbClr val="000000"/>
                </a:solidFill>
                <a:latin typeface="Helvetica" pitchFamily="2" charset="0"/>
              </a:rPr>
              <a:t> </a:t>
            </a:r>
            <a:r>
              <a:rPr lang="en-US" dirty="0" err="1">
                <a:solidFill>
                  <a:srgbClr val="000000"/>
                </a:solidFill>
                <a:latin typeface="Helvetica" pitchFamily="2" charset="0"/>
              </a:rPr>
              <a:t>báo</a:t>
            </a:r>
            <a:r>
              <a:rPr lang="en-US" dirty="0">
                <a:solidFill>
                  <a:srgbClr val="000000"/>
                </a:solidFill>
                <a:latin typeface="Helvetica" pitchFamily="2" charset="0"/>
              </a:rPr>
              <a:t> </a:t>
            </a:r>
            <a:r>
              <a:rPr lang="en-US" b="1" dirty="0">
                <a:solidFill>
                  <a:srgbClr val="000000"/>
                </a:solidFill>
                <a:latin typeface="Helvetica" pitchFamily="2" charset="0"/>
              </a:rPr>
              <a:t>light</a:t>
            </a:r>
            <a:r>
              <a:rPr lang="en-US" dirty="0">
                <a:solidFill>
                  <a:srgbClr val="000000"/>
                </a:solidFill>
                <a:latin typeface="Helvetica" pitchFamily="2" charset="0"/>
              </a:rPr>
              <a:t> </a:t>
            </a:r>
            <a:r>
              <a:rPr lang="en-US" dirty="0" err="1">
                <a:solidFill>
                  <a:srgbClr val="000000"/>
                </a:solidFill>
                <a:latin typeface="Helvetica" pitchFamily="2" charset="0"/>
              </a:rPr>
              <a:t>có</a:t>
            </a:r>
            <a:r>
              <a:rPr lang="en-US" dirty="0">
                <a:solidFill>
                  <a:srgbClr val="000000"/>
                </a:solidFill>
                <a:latin typeface="Helvetica" pitchFamily="2" charset="0"/>
              </a:rPr>
              <a:t> data type </a:t>
            </a:r>
            <a:r>
              <a:rPr lang="en-US" dirty="0" err="1">
                <a:solidFill>
                  <a:srgbClr val="000000"/>
                </a:solidFill>
                <a:latin typeface="Helvetica" pitchFamily="2" charset="0"/>
              </a:rPr>
              <a:t>là</a:t>
            </a:r>
            <a:r>
              <a:rPr lang="en-US" dirty="0">
                <a:solidFill>
                  <a:srgbClr val="000000"/>
                </a:solidFill>
                <a:latin typeface="Helvetica" pitchFamily="2" charset="0"/>
              </a:rPr>
              <a:t> </a:t>
            </a:r>
            <a:r>
              <a:rPr lang="en-US" b="1" dirty="0" err="1">
                <a:solidFill>
                  <a:srgbClr val="000000"/>
                </a:solidFill>
                <a:latin typeface="Helvetica" pitchFamily="2" charset="0"/>
              </a:rPr>
              <a:t>light_e</a:t>
            </a:r>
            <a:r>
              <a:rPr lang="en-US" dirty="0">
                <a:solidFill>
                  <a:srgbClr val="000000"/>
                </a:solidFill>
                <a:latin typeface="Helvetica" pitchFamily="2" charset="0"/>
              </a:rPr>
              <a:t>.</a:t>
            </a:r>
            <a:endParaRPr lang="en-US" dirty="0">
              <a:solidFill>
                <a:srgbClr val="000000"/>
              </a:solidFill>
              <a:effectLst/>
              <a:latin typeface="Helvetica" pitchFamily="2" charset="0"/>
            </a:endParaRPr>
          </a:p>
        </p:txBody>
      </p:sp>
      <p:sp>
        <p:nvSpPr>
          <p:cNvPr id="9" name="Rectangle 8"/>
          <p:cNvSpPr/>
          <p:nvPr/>
        </p:nvSpPr>
        <p:spPr>
          <a:xfrm>
            <a:off x="4751220" y="4588112"/>
            <a:ext cx="6718617" cy="923330"/>
          </a:xfrm>
          <a:prstGeom prst="rect">
            <a:avLst/>
          </a:prstGeom>
        </p:spPr>
        <p:txBody>
          <a:bodyPr wrap="square">
            <a:spAutoFit/>
          </a:bodyPr>
          <a:lstStyle/>
          <a:p>
            <a:pPr marL="285750" indent="-285750" algn="just">
              <a:buFont typeface="Courier New" panose="02070309020205020404" pitchFamily="49" charset="0"/>
              <a:buChar char="o"/>
            </a:pPr>
            <a:r>
              <a:rPr lang="vi-VN" dirty="0">
                <a:solidFill>
                  <a:srgbClr val="000000"/>
                </a:solidFill>
                <a:latin typeface="Helvetica" pitchFamily="2" charset="0"/>
              </a:rPr>
              <a:t>Nếu không gán giá trị cho items trong lúc khai báo enum, khi synthesize, compiler sẽ tự tìm đường tối ưu hơn hết cho code.</a:t>
            </a:r>
            <a:endParaRPr lang="vi-VN" dirty="0">
              <a:solidFill>
                <a:srgbClr val="000000"/>
              </a:solidFill>
              <a:effectLst/>
              <a:latin typeface="Helvetica"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 name="Project Status"/>
          <p:cNvSpPr txBox="1"/>
          <p:nvPr/>
        </p:nvSpPr>
        <p:spPr>
          <a:xfrm>
            <a:off x="102807" y="0"/>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1. Enum</a:t>
            </a:r>
            <a:endParaRPr lang="en-US" sz="2200" b="1" dirty="0">
              <a:solidFill>
                <a:srgbClr val="302280"/>
              </a:solidFill>
            </a:endParaRPr>
          </a:p>
        </p:txBody>
      </p:sp>
      <p:sp>
        <p:nvSpPr>
          <p:cNvPr id="2" name="Rectangle 1"/>
          <p:cNvSpPr/>
          <p:nvPr/>
        </p:nvSpPr>
        <p:spPr>
          <a:xfrm>
            <a:off x="217250" y="441146"/>
            <a:ext cx="10638817"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Như bài tập thiết kế ALU, ta có thể dùng </a:t>
            </a:r>
            <a:r>
              <a:rPr lang="vi-VN" b="1" dirty="0">
                <a:solidFill>
                  <a:srgbClr val="000000"/>
                </a:solidFill>
                <a:latin typeface="Helvetica" pitchFamily="2" charset="0"/>
              </a:rPr>
              <a:t>enum</a:t>
            </a:r>
            <a:r>
              <a:rPr lang="vi-VN" dirty="0">
                <a:solidFill>
                  <a:srgbClr val="000000"/>
                </a:solidFill>
                <a:latin typeface="Helvetica" pitchFamily="2" charset="0"/>
              </a:rPr>
              <a:t> cho tiện việc thảo code trong </a:t>
            </a:r>
            <a:r>
              <a:rPr lang="vi-VN" b="1" dirty="0">
                <a:solidFill>
                  <a:srgbClr val="000000"/>
                </a:solidFill>
                <a:latin typeface="Helvetica" pitchFamily="2" charset="0"/>
              </a:rPr>
              <a:t>always_comb</a:t>
            </a:r>
            <a:r>
              <a:rPr lang="vi-VN" dirty="0">
                <a:solidFill>
                  <a:srgbClr val="000000"/>
                </a:solidFill>
                <a:latin typeface="Helvetica" pitchFamily="2" charset="0"/>
              </a:rPr>
              <a:t>.</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2171700" y="1250239"/>
            <a:ext cx="7848600" cy="520700"/>
          </a:xfrm>
          <a:prstGeom prst="rect">
            <a:avLst/>
          </a:prstGeom>
        </p:spPr>
      </p:pic>
      <p:pic>
        <p:nvPicPr>
          <p:cNvPr id="5" name="Picture 4"/>
          <p:cNvPicPr>
            <a:picLocks noChangeAspect="1"/>
          </p:cNvPicPr>
          <p:nvPr/>
        </p:nvPicPr>
        <p:blipFill>
          <a:blip r:embed="rId3"/>
          <a:stretch>
            <a:fillRect/>
          </a:stretch>
        </p:blipFill>
        <p:spPr>
          <a:xfrm>
            <a:off x="2171700" y="1711372"/>
            <a:ext cx="7848600" cy="3784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 name="Project Status"/>
          <p:cNvSpPr txBox="1"/>
          <p:nvPr/>
        </p:nvSpPr>
        <p:spPr>
          <a:xfrm>
            <a:off x="102807" y="0"/>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2. FSM</a:t>
            </a:r>
            <a:endParaRPr lang="en-US" sz="2200" b="1" dirty="0">
              <a:solidFill>
                <a:srgbClr val="302280"/>
              </a:solidFill>
            </a:endParaRPr>
          </a:p>
        </p:txBody>
      </p:sp>
      <p:sp>
        <p:nvSpPr>
          <p:cNvPr id="2" name="Rectangle 1"/>
          <p:cNvSpPr/>
          <p:nvPr/>
        </p:nvSpPr>
        <p:spPr>
          <a:xfrm>
            <a:off x="102806" y="441146"/>
            <a:ext cx="11278555"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FSM nhìn chung cũng chỉ như mạch sequential, bên dưới là một template cho việc code FSM.</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3159404" y="882292"/>
            <a:ext cx="5165358" cy="46252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 name="Project Status"/>
          <p:cNvSpPr txBox="1"/>
          <p:nvPr/>
        </p:nvSpPr>
        <p:spPr>
          <a:xfrm>
            <a:off x="102807" y="0"/>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 Bài Tập</a:t>
            </a:r>
            <a:endParaRPr lang="en-US" sz="2200" b="1" dirty="0">
              <a:solidFill>
                <a:srgbClr val="302280"/>
              </a:solidFill>
            </a:endParaRPr>
          </a:p>
        </p:txBody>
      </p:sp>
      <p:sp>
        <p:nvSpPr>
          <p:cNvPr id="2" name="Rectangle 1"/>
          <p:cNvSpPr/>
          <p:nvPr/>
        </p:nvSpPr>
        <p:spPr>
          <a:xfrm>
            <a:off x="325948" y="441146"/>
            <a:ext cx="4944752" cy="369332"/>
          </a:xfrm>
          <a:prstGeom prst="rect">
            <a:avLst/>
          </a:prstGeom>
        </p:spPr>
        <p:txBody>
          <a:bodyPr wrap="none">
            <a:spAutoFit/>
          </a:bodyPr>
          <a:lstStyle/>
          <a:p>
            <a:r>
              <a:rPr lang="vi-VN" dirty="0">
                <a:solidFill>
                  <a:srgbClr val="000000"/>
                </a:solidFill>
                <a:latin typeface="Helvetica" pitchFamily="2" charset="0"/>
              </a:rPr>
              <a:t>1. Thiết kế FSM có giản đồ trạng thái như sau.</a:t>
            </a:r>
            <a:endParaRPr lang="vi-VN" dirty="0">
              <a:solidFill>
                <a:srgbClr val="000000"/>
              </a:solidFill>
              <a:effectLst/>
              <a:latin typeface="Helvetica" pitchFamily="2" charset="0"/>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589" y="882292"/>
            <a:ext cx="7246413" cy="28608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 y="41275"/>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2. Vector và Number</a:t>
            </a:r>
            <a:endParaRPr lang="en-US" sz="2200" b="1" dirty="0">
              <a:solidFill>
                <a:srgbClr val="302280"/>
              </a:solidFill>
            </a:endParaRPr>
          </a:p>
        </p:txBody>
      </p:sp>
      <p:sp>
        <p:nvSpPr>
          <p:cNvPr id="11" name="Rectangle 10"/>
          <p:cNvSpPr/>
          <p:nvPr/>
        </p:nvSpPr>
        <p:spPr>
          <a:xfrm>
            <a:off x="-3" y="727646"/>
            <a:ext cx="1197867" cy="369332"/>
          </a:xfrm>
          <a:prstGeom prst="rect">
            <a:avLst/>
          </a:prstGeom>
        </p:spPr>
        <p:txBody>
          <a:bodyPr wrap="square">
            <a:spAutoFit/>
          </a:bodyPr>
          <a:lstStyle/>
          <a:p>
            <a:pPr marL="285750" indent="-285750">
              <a:buFont typeface="Wingdings" panose="05000000000000000000" pitchFamily="2" charset="2"/>
              <a:buChar char="q"/>
            </a:pPr>
            <a:r>
              <a:rPr lang="en-US" b="1" i="1" dirty="0">
                <a:solidFill>
                  <a:srgbClr val="000000"/>
                </a:solidFill>
                <a:latin typeface="Helvetica" pitchFamily="2" charset="0"/>
              </a:rPr>
              <a:t>Vector</a:t>
            </a:r>
            <a:endParaRPr lang="en-US" dirty="0">
              <a:solidFill>
                <a:srgbClr val="000000"/>
              </a:solidFill>
              <a:effectLst/>
              <a:latin typeface="Helvetica" pitchFamily="2" charset="0"/>
            </a:endParaRPr>
          </a:p>
        </p:txBody>
      </p:sp>
      <p:sp>
        <p:nvSpPr>
          <p:cNvPr id="12" name="Rectangle 11"/>
          <p:cNvSpPr/>
          <p:nvPr/>
        </p:nvSpPr>
        <p:spPr>
          <a:xfrm>
            <a:off x="1197864" y="727646"/>
            <a:ext cx="10938618" cy="646331"/>
          </a:xfrm>
          <a:prstGeom prst="rect">
            <a:avLst/>
          </a:prstGeom>
        </p:spPr>
        <p:txBody>
          <a:bodyPr wrap="square">
            <a:spAutoFit/>
          </a:bodyPr>
          <a:lstStyle/>
          <a:p>
            <a:r>
              <a:rPr lang="vi-VN" dirty="0">
                <a:solidFill>
                  <a:srgbClr val="000000"/>
                </a:solidFill>
                <a:latin typeface="Helvetica" pitchFamily="2" charset="0"/>
              </a:rPr>
              <a:t> Trong thực tế, dữ liệu không phải lúc nào cũng chỉ có 1 bit (1 dây signal) nhưng có nhiều, ví dụ 1 byte = 8 bit, hay signal có 8 dây. Khai báo một vector như sau:</a:t>
            </a:r>
            <a:endParaRPr lang="vi-VN" dirty="0">
              <a:solidFill>
                <a:srgbClr val="000000"/>
              </a:solidFill>
              <a:effectLst/>
              <a:latin typeface="Helvetica" pitchFamily="2" charset="0"/>
            </a:endParaRPr>
          </a:p>
        </p:txBody>
      </p:sp>
      <p:pic>
        <p:nvPicPr>
          <p:cNvPr id="13" name="Picture 12"/>
          <p:cNvPicPr>
            <a:picLocks noChangeAspect="1"/>
          </p:cNvPicPr>
          <p:nvPr/>
        </p:nvPicPr>
        <p:blipFill>
          <a:blip r:embed="rId2"/>
          <a:stretch>
            <a:fillRect/>
          </a:stretch>
        </p:blipFill>
        <p:spPr>
          <a:xfrm>
            <a:off x="201010" y="1686546"/>
            <a:ext cx="5275883" cy="862404"/>
          </a:xfrm>
          <a:prstGeom prst="rect">
            <a:avLst/>
          </a:prstGeom>
        </p:spPr>
      </p:pic>
      <p:pic>
        <p:nvPicPr>
          <p:cNvPr id="14" name="Picture 13"/>
          <p:cNvPicPr>
            <a:picLocks noChangeAspect="1"/>
          </p:cNvPicPr>
          <p:nvPr/>
        </p:nvPicPr>
        <p:blipFill>
          <a:blip r:embed="rId3"/>
          <a:stretch>
            <a:fillRect/>
          </a:stretch>
        </p:blipFill>
        <p:spPr>
          <a:xfrm>
            <a:off x="5549082" y="1686546"/>
            <a:ext cx="6587401" cy="3206770"/>
          </a:xfrm>
          <a:prstGeom prst="rect">
            <a:avLst/>
          </a:prstGeom>
        </p:spPr>
      </p:pic>
      <p:sp>
        <p:nvSpPr>
          <p:cNvPr id="15" name="Rectangle 14"/>
          <p:cNvSpPr/>
          <p:nvPr/>
        </p:nvSpPr>
        <p:spPr>
          <a:xfrm>
            <a:off x="133660" y="3028125"/>
            <a:ext cx="5281764" cy="1754326"/>
          </a:xfrm>
          <a:prstGeom prst="rect">
            <a:avLst/>
          </a:prstGeom>
        </p:spPr>
        <p:txBody>
          <a:bodyPr wrap="square">
            <a:spAutoFit/>
          </a:bodyPr>
          <a:lstStyle/>
          <a:p>
            <a:pPr algn="just"/>
            <a:r>
              <a:rPr lang="en-US" i="1" dirty="0">
                <a:solidFill>
                  <a:srgbClr val="000000"/>
                </a:solidFill>
                <a:latin typeface="Helvetica" pitchFamily="2" charset="0"/>
              </a:rPr>
              <a:t>1.</a:t>
            </a:r>
            <a:r>
              <a:rPr lang="en-US" dirty="0">
                <a:solidFill>
                  <a:srgbClr val="000000"/>
                </a:solidFill>
                <a:latin typeface="Helvetica" pitchFamily="2" charset="0"/>
              </a:rPr>
              <a:t> </a:t>
            </a:r>
            <a:r>
              <a:rPr lang="en-US" i="1" dirty="0" err="1">
                <a:solidFill>
                  <a:srgbClr val="000000"/>
                </a:solidFill>
                <a:latin typeface="Helvetica" pitchFamily="2" charset="0"/>
              </a:rPr>
              <a:t>Để</a:t>
            </a:r>
            <a:r>
              <a:rPr lang="en-US" dirty="0">
                <a:solidFill>
                  <a:srgbClr val="000000"/>
                </a:solidFill>
                <a:latin typeface="Helvetica" pitchFamily="2" charset="0"/>
              </a:rPr>
              <a:t> </a:t>
            </a:r>
            <a:r>
              <a:rPr lang="en-US" i="1" dirty="0" err="1">
                <a:solidFill>
                  <a:srgbClr val="000000"/>
                </a:solidFill>
                <a:latin typeface="Helvetica" pitchFamily="2" charset="0"/>
              </a:rPr>
              <a:t>giúp</a:t>
            </a:r>
            <a:r>
              <a:rPr lang="en-US" dirty="0">
                <a:solidFill>
                  <a:srgbClr val="000000"/>
                </a:solidFill>
                <a:latin typeface="Helvetica" pitchFamily="2" charset="0"/>
              </a:rPr>
              <a:t> </a:t>
            </a:r>
            <a:r>
              <a:rPr lang="en-US" i="1" dirty="0">
                <a:solidFill>
                  <a:srgbClr val="000000"/>
                </a:solidFill>
                <a:latin typeface="Helvetica" pitchFamily="2" charset="0"/>
              </a:rPr>
              <a:t>code</a:t>
            </a:r>
            <a:r>
              <a:rPr lang="en-US" dirty="0">
                <a:solidFill>
                  <a:srgbClr val="000000"/>
                </a:solidFill>
                <a:latin typeface="Helvetica" pitchFamily="2" charset="0"/>
              </a:rPr>
              <a:t> </a:t>
            </a:r>
            <a:r>
              <a:rPr lang="en-US" i="1" dirty="0" err="1">
                <a:solidFill>
                  <a:srgbClr val="000000"/>
                </a:solidFill>
                <a:latin typeface="Helvetica" pitchFamily="2" charset="0"/>
              </a:rPr>
              <a:t>trở</a:t>
            </a:r>
            <a:r>
              <a:rPr lang="en-US" dirty="0">
                <a:solidFill>
                  <a:srgbClr val="000000"/>
                </a:solidFill>
                <a:latin typeface="Helvetica" pitchFamily="2" charset="0"/>
              </a:rPr>
              <a:t> </a:t>
            </a:r>
            <a:r>
              <a:rPr lang="en-US" i="1" dirty="0" err="1">
                <a:solidFill>
                  <a:srgbClr val="000000"/>
                </a:solidFill>
                <a:latin typeface="Helvetica" pitchFamily="2" charset="0"/>
              </a:rPr>
              <a:t>nên</a:t>
            </a:r>
            <a:r>
              <a:rPr lang="en-US" dirty="0">
                <a:solidFill>
                  <a:srgbClr val="000000"/>
                </a:solidFill>
                <a:latin typeface="Helvetica" pitchFamily="2" charset="0"/>
              </a:rPr>
              <a:t> </a:t>
            </a:r>
            <a:r>
              <a:rPr lang="en-US" i="1" dirty="0" err="1">
                <a:solidFill>
                  <a:srgbClr val="000000"/>
                </a:solidFill>
                <a:latin typeface="Helvetica" pitchFamily="2" charset="0"/>
              </a:rPr>
              <a:t>dễ</a:t>
            </a:r>
            <a:r>
              <a:rPr lang="en-US" dirty="0">
                <a:solidFill>
                  <a:srgbClr val="000000"/>
                </a:solidFill>
                <a:latin typeface="Helvetica" pitchFamily="2" charset="0"/>
              </a:rPr>
              <a:t> </a:t>
            </a:r>
            <a:r>
              <a:rPr lang="en-US" i="1" dirty="0" err="1">
                <a:solidFill>
                  <a:srgbClr val="000000"/>
                </a:solidFill>
                <a:latin typeface="Helvetica" pitchFamily="2" charset="0"/>
              </a:rPr>
              <a:t>đọc</a:t>
            </a:r>
            <a:r>
              <a:rPr lang="en-US" dirty="0">
                <a:solidFill>
                  <a:srgbClr val="000000"/>
                </a:solidFill>
                <a:latin typeface="Helvetica" pitchFamily="2" charset="0"/>
              </a:rPr>
              <a:t> </a:t>
            </a:r>
            <a:r>
              <a:rPr lang="en-US" i="1" dirty="0" err="1">
                <a:solidFill>
                  <a:srgbClr val="000000"/>
                </a:solidFill>
                <a:latin typeface="Helvetica" pitchFamily="2" charset="0"/>
              </a:rPr>
              <a:t>và</a:t>
            </a:r>
            <a:r>
              <a:rPr lang="en-US" dirty="0">
                <a:solidFill>
                  <a:srgbClr val="000000"/>
                </a:solidFill>
                <a:latin typeface="Helvetica" pitchFamily="2" charset="0"/>
              </a:rPr>
              <a:t> </a:t>
            </a:r>
            <a:r>
              <a:rPr lang="en-US" i="1" dirty="0" err="1">
                <a:solidFill>
                  <a:srgbClr val="000000"/>
                </a:solidFill>
                <a:latin typeface="Helvetica" pitchFamily="2" charset="0"/>
              </a:rPr>
              <a:t>dễ</a:t>
            </a:r>
            <a:r>
              <a:rPr lang="en-US" dirty="0">
                <a:solidFill>
                  <a:srgbClr val="000000"/>
                </a:solidFill>
                <a:latin typeface="Helvetica" pitchFamily="2" charset="0"/>
              </a:rPr>
              <a:t> </a:t>
            </a:r>
            <a:r>
              <a:rPr lang="en-US" i="1" dirty="0">
                <a:solidFill>
                  <a:srgbClr val="000000"/>
                </a:solidFill>
                <a:latin typeface="Helvetica" pitchFamily="2" charset="0"/>
              </a:rPr>
              <a:t>debug</a:t>
            </a:r>
            <a:r>
              <a:rPr lang="en-US" dirty="0">
                <a:solidFill>
                  <a:srgbClr val="000000"/>
                </a:solidFill>
                <a:latin typeface="Helvetica" pitchFamily="2" charset="0"/>
              </a:rPr>
              <a:t> </a:t>
            </a:r>
            <a:r>
              <a:rPr lang="en-US" i="1" dirty="0" err="1">
                <a:solidFill>
                  <a:srgbClr val="000000"/>
                </a:solidFill>
                <a:latin typeface="Helvetica" pitchFamily="2" charset="0"/>
              </a:rPr>
              <a:t>về</a:t>
            </a:r>
            <a:r>
              <a:rPr lang="en-US" dirty="0">
                <a:solidFill>
                  <a:srgbClr val="000000"/>
                </a:solidFill>
                <a:latin typeface="Helvetica" pitchFamily="2" charset="0"/>
              </a:rPr>
              <a:t> </a:t>
            </a:r>
            <a:r>
              <a:rPr lang="en-US" i="1" dirty="0" err="1">
                <a:solidFill>
                  <a:srgbClr val="000000"/>
                </a:solidFill>
                <a:latin typeface="Helvetica" pitchFamily="2" charset="0"/>
              </a:rPr>
              <a:t>sau</a:t>
            </a:r>
            <a:r>
              <a:rPr lang="en-US" i="1" dirty="0">
                <a:solidFill>
                  <a:srgbClr val="000000"/>
                </a:solidFill>
                <a:latin typeface="Helvetica" pitchFamily="2" charset="0"/>
              </a:rPr>
              <a:t>,</a:t>
            </a:r>
            <a:r>
              <a:rPr lang="en-US" dirty="0">
                <a:solidFill>
                  <a:srgbClr val="000000"/>
                </a:solidFill>
                <a:latin typeface="Helvetica" pitchFamily="2" charset="0"/>
              </a:rPr>
              <a:t> </a:t>
            </a:r>
            <a:r>
              <a:rPr lang="en-US" i="1" dirty="0" err="1">
                <a:solidFill>
                  <a:srgbClr val="000000"/>
                </a:solidFill>
                <a:latin typeface="Helvetica" pitchFamily="2" charset="0"/>
              </a:rPr>
              <a:t>khuyến</a:t>
            </a:r>
            <a:r>
              <a:rPr lang="en-US" dirty="0">
                <a:solidFill>
                  <a:srgbClr val="000000"/>
                </a:solidFill>
                <a:latin typeface="Helvetica" pitchFamily="2" charset="0"/>
              </a:rPr>
              <a:t> </a:t>
            </a:r>
            <a:r>
              <a:rPr lang="en-US" i="1" dirty="0" err="1">
                <a:solidFill>
                  <a:srgbClr val="000000"/>
                </a:solidFill>
                <a:latin typeface="Helvetica" pitchFamily="2" charset="0"/>
              </a:rPr>
              <a:t>khích</a:t>
            </a:r>
            <a:r>
              <a:rPr lang="en-US" dirty="0">
                <a:solidFill>
                  <a:srgbClr val="000000"/>
                </a:solidFill>
                <a:latin typeface="Helvetica" pitchFamily="2" charset="0"/>
              </a:rPr>
              <a:t> </a:t>
            </a:r>
            <a:r>
              <a:rPr lang="en-US" i="1" dirty="0" err="1">
                <a:solidFill>
                  <a:srgbClr val="000000"/>
                </a:solidFill>
                <a:latin typeface="Helvetica" pitchFamily="2" charset="0"/>
              </a:rPr>
              <a:t>khai</a:t>
            </a:r>
            <a:r>
              <a:rPr lang="en-US" dirty="0">
                <a:solidFill>
                  <a:srgbClr val="000000"/>
                </a:solidFill>
                <a:latin typeface="Helvetica" pitchFamily="2" charset="0"/>
              </a:rPr>
              <a:t> </a:t>
            </a:r>
            <a:r>
              <a:rPr lang="en-US" i="1" dirty="0" err="1">
                <a:solidFill>
                  <a:srgbClr val="000000"/>
                </a:solidFill>
                <a:latin typeface="Helvetica" pitchFamily="2" charset="0"/>
              </a:rPr>
              <a:t>báo</a:t>
            </a:r>
            <a:r>
              <a:rPr lang="en-US" dirty="0">
                <a:solidFill>
                  <a:srgbClr val="000000"/>
                </a:solidFill>
                <a:latin typeface="Helvetica" pitchFamily="2" charset="0"/>
              </a:rPr>
              <a:t> </a:t>
            </a:r>
            <a:r>
              <a:rPr lang="en-US" i="1" dirty="0" err="1">
                <a:solidFill>
                  <a:srgbClr val="000000"/>
                </a:solidFill>
                <a:latin typeface="Helvetica" pitchFamily="2" charset="0"/>
              </a:rPr>
              <a:t>tín</a:t>
            </a:r>
            <a:r>
              <a:rPr lang="en-US" dirty="0">
                <a:solidFill>
                  <a:srgbClr val="000000"/>
                </a:solidFill>
                <a:latin typeface="Helvetica" pitchFamily="2" charset="0"/>
              </a:rPr>
              <a:t> </a:t>
            </a:r>
            <a:r>
              <a:rPr lang="en-US" i="1" dirty="0" err="1">
                <a:solidFill>
                  <a:srgbClr val="000000"/>
                </a:solidFill>
                <a:latin typeface="Helvetica" pitchFamily="2" charset="0"/>
              </a:rPr>
              <a:t>hiệu</a:t>
            </a:r>
            <a:r>
              <a:rPr lang="en-US" dirty="0">
                <a:solidFill>
                  <a:srgbClr val="000000"/>
                </a:solidFill>
                <a:latin typeface="Helvetica" pitchFamily="2" charset="0"/>
              </a:rPr>
              <a:t> </a:t>
            </a:r>
            <a:r>
              <a:rPr lang="en-US" i="1" dirty="0" err="1">
                <a:solidFill>
                  <a:srgbClr val="000000"/>
                </a:solidFill>
                <a:latin typeface="Helvetica" pitchFamily="2" charset="0"/>
              </a:rPr>
              <a:t>kèm</a:t>
            </a:r>
            <a:r>
              <a:rPr lang="en-US" dirty="0">
                <a:solidFill>
                  <a:srgbClr val="000000"/>
                </a:solidFill>
                <a:latin typeface="Helvetica" pitchFamily="2" charset="0"/>
              </a:rPr>
              <a:t> </a:t>
            </a:r>
            <a:r>
              <a:rPr lang="en-US" i="1" dirty="0" err="1">
                <a:solidFill>
                  <a:srgbClr val="000000"/>
                </a:solidFill>
                <a:latin typeface="Helvetica" pitchFamily="2" charset="0"/>
              </a:rPr>
              <a:t>hậu</a:t>
            </a:r>
            <a:r>
              <a:rPr lang="en-US" dirty="0">
                <a:solidFill>
                  <a:srgbClr val="000000"/>
                </a:solidFill>
                <a:latin typeface="Helvetica" pitchFamily="2" charset="0"/>
              </a:rPr>
              <a:t> </a:t>
            </a:r>
            <a:r>
              <a:rPr lang="en-US" i="1" dirty="0" err="1">
                <a:solidFill>
                  <a:srgbClr val="000000"/>
                </a:solidFill>
                <a:latin typeface="Helvetica" pitchFamily="2" charset="0"/>
              </a:rPr>
              <a:t>tố</a:t>
            </a:r>
            <a:r>
              <a:rPr lang="en-US" dirty="0">
                <a:solidFill>
                  <a:srgbClr val="000000"/>
                </a:solidFill>
                <a:latin typeface="Helvetica" pitchFamily="2" charset="0"/>
              </a:rPr>
              <a:t> </a:t>
            </a:r>
            <a:r>
              <a:rPr lang="en-US" b="1" i="1" dirty="0">
                <a:solidFill>
                  <a:srgbClr val="000000"/>
                </a:solidFill>
                <a:latin typeface="Helvetica" pitchFamily="2" charset="0"/>
              </a:rPr>
              <a:t>_</a:t>
            </a:r>
            <a:r>
              <a:rPr lang="en-US" b="1" i="1" dirty="0" err="1">
                <a:solidFill>
                  <a:srgbClr val="000000"/>
                </a:solidFill>
                <a:latin typeface="Helvetica" pitchFamily="2" charset="0"/>
              </a:rPr>
              <a:t>i</a:t>
            </a:r>
            <a:r>
              <a:rPr lang="en-US" dirty="0">
                <a:solidFill>
                  <a:srgbClr val="000000"/>
                </a:solidFill>
                <a:latin typeface="Helvetica" pitchFamily="2" charset="0"/>
              </a:rPr>
              <a:t> </a:t>
            </a:r>
            <a:r>
              <a:rPr lang="en-US" i="1" dirty="0" err="1">
                <a:solidFill>
                  <a:srgbClr val="000000"/>
                </a:solidFill>
                <a:latin typeface="Helvetica" pitchFamily="2" charset="0"/>
              </a:rPr>
              <a:t>hoặc</a:t>
            </a:r>
            <a:r>
              <a:rPr lang="en-US" dirty="0">
                <a:solidFill>
                  <a:srgbClr val="000000"/>
                </a:solidFill>
                <a:latin typeface="Helvetica" pitchFamily="2" charset="0"/>
              </a:rPr>
              <a:t> </a:t>
            </a:r>
            <a:r>
              <a:rPr lang="en-US" b="1" i="1" dirty="0">
                <a:solidFill>
                  <a:srgbClr val="000000"/>
                </a:solidFill>
                <a:latin typeface="Helvetica" pitchFamily="2" charset="0"/>
              </a:rPr>
              <a:t>_o</a:t>
            </a:r>
            <a:r>
              <a:rPr lang="en-US" dirty="0">
                <a:solidFill>
                  <a:srgbClr val="000000"/>
                </a:solidFill>
                <a:latin typeface="Helvetica" pitchFamily="2" charset="0"/>
              </a:rPr>
              <a:t> </a:t>
            </a:r>
            <a:r>
              <a:rPr lang="en-US" i="1" dirty="0" err="1">
                <a:solidFill>
                  <a:srgbClr val="000000"/>
                </a:solidFill>
                <a:latin typeface="Helvetica" pitchFamily="2" charset="0"/>
              </a:rPr>
              <a:t>tùy</a:t>
            </a:r>
            <a:r>
              <a:rPr lang="en-US" dirty="0">
                <a:solidFill>
                  <a:srgbClr val="000000"/>
                </a:solidFill>
                <a:latin typeface="Helvetica" pitchFamily="2" charset="0"/>
              </a:rPr>
              <a:t> </a:t>
            </a:r>
            <a:r>
              <a:rPr lang="en-US" i="1" dirty="0" err="1">
                <a:solidFill>
                  <a:srgbClr val="000000"/>
                </a:solidFill>
                <a:latin typeface="Helvetica" pitchFamily="2" charset="0"/>
              </a:rPr>
              <a:t>vô</a:t>
            </a:r>
            <a:r>
              <a:rPr lang="en-US" dirty="0">
                <a:solidFill>
                  <a:srgbClr val="000000"/>
                </a:solidFill>
                <a:latin typeface="Helvetica" pitchFamily="2" charset="0"/>
              </a:rPr>
              <a:t> </a:t>
            </a:r>
            <a:r>
              <a:rPr lang="en-US" i="1" dirty="0" err="1">
                <a:solidFill>
                  <a:srgbClr val="000000"/>
                </a:solidFill>
                <a:latin typeface="Helvetica" pitchFamily="2" charset="0"/>
              </a:rPr>
              <a:t>tín</a:t>
            </a:r>
            <a:r>
              <a:rPr lang="en-US" dirty="0">
                <a:solidFill>
                  <a:srgbClr val="000000"/>
                </a:solidFill>
                <a:latin typeface="Helvetica" pitchFamily="2" charset="0"/>
              </a:rPr>
              <a:t> </a:t>
            </a:r>
            <a:r>
              <a:rPr lang="en-US" i="1" dirty="0" err="1">
                <a:solidFill>
                  <a:srgbClr val="000000"/>
                </a:solidFill>
                <a:latin typeface="Helvetica" pitchFamily="2" charset="0"/>
              </a:rPr>
              <a:t>hiệu</a:t>
            </a:r>
            <a:r>
              <a:rPr lang="en-US" dirty="0">
                <a:solidFill>
                  <a:srgbClr val="000000"/>
                </a:solidFill>
                <a:latin typeface="Helvetica" pitchFamily="2" charset="0"/>
              </a:rPr>
              <a:t> </a:t>
            </a:r>
            <a:r>
              <a:rPr lang="en-US" i="1" dirty="0" err="1">
                <a:solidFill>
                  <a:srgbClr val="000000"/>
                </a:solidFill>
                <a:latin typeface="Helvetica" pitchFamily="2" charset="0"/>
              </a:rPr>
              <a:t>là</a:t>
            </a:r>
            <a:r>
              <a:rPr lang="en-US" dirty="0">
                <a:solidFill>
                  <a:srgbClr val="000000"/>
                </a:solidFill>
                <a:latin typeface="Helvetica" pitchFamily="2" charset="0"/>
              </a:rPr>
              <a:t> </a:t>
            </a:r>
            <a:r>
              <a:rPr lang="en-US" b="1" i="1" dirty="0">
                <a:solidFill>
                  <a:srgbClr val="000000"/>
                </a:solidFill>
                <a:latin typeface="Helvetica" pitchFamily="2" charset="0"/>
              </a:rPr>
              <a:t>input</a:t>
            </a:r>
            <a:r>
              <a:rPr lang="en-US" dirty="0">
                <a:solidFill>
                  <a:srgbClr val="000000"/>
                </a:solidFill>
                <a:latin typeface="Helvetica" pitchFamily="2" charset="0"/>
              </a:rPr>
              <a:t> </a:t>
            </a:r>
            <a:r>
              <a:rPr lang="en-US" i="1" dirty="0" err="1">
                <a:solidFill>
                  <a:srgbClr val="000000"/>
                </a:solidFill>
                <a:latin typeface="Helvetica" pitchFamily="2" charset="0"/>
              </a:rPr>
              <a:t>hoặc</a:t>
            </a:r>
            <a:r>
              <a:rPr lang="en-US" dirty="0">
                <a:solidFill>
                  <a:srgbClr val="000000"/>
                </a:solidFill>
                <a:latin typeface="Helvetica" pitchFamily="2" charset="0"/>
              </a:rPr>
              <a:t> </a:t>
            </a:r>
            <a:r>
              <a:rPr lang="en-US" b="1" i="1" dirty="0">
                <a:solidFill>
                  <a:srgbClr val="000000"/>
                </a:solidFill>
                <a:latin typeface="Helvetica" pitchFamily="2" charset="0"/>
              </a:rPr>
              <a:t>output</a:t>
            </a:r>
            <a:r>
              <a:rPr lang="en-US" i="1" dirty="0">
                <a:solidFill>
                  <a:srgbClr val="000000"/>
                </a:solidFill>
                <a:latin typeface="Helvetica" pitchFamily="2" charset="0"/>
              </a:rPr>
              <a:t>.</a:t>
            </a:r>
            <a:endParaRPr lang="en-US" i="1" dirty="0">
              <a:solidFill>
                <a:srgbClr val="000000"/>
              </a:solidFill>
              <a:latin typeface="Helvetica" pitchFamily="2" charset="0"/>
            </a:endParaRPr>
          </a:p>
          <a:p>
            <a:pPr algn="just"/>
            <a:r>
              <a:rPr lang="vi-VN" i="1" dirty="0"/>
              <a:t>2.</a:t>
            </a:r>
            <a:r>
              <a:rPr lang="vi-VN" dirty="0"/>
              <a:t> </a:t>
            </a:r>
            <a:r>
              <a:rPr lang="vi-VN" i="1" dirty="0"/>
              <a:t>Tên</a:t>
            </a:r>
            <a:r>
              <a:rPr lang="vi-VN" dirty="0"/>
              <a:t> </a:t>
            </a:r>
            <a:r>
              <a:rPr lang="vi-VN" b="1" i="1" dirty="0"/>
              <a:t>signal</a:t>
            </a:r>
            <a:r>
              <a:rPr lang="vi-VN" dirty="0"/>
              <a:t> </a:t>
            </a:r>
            <a:r>
              <a:rPr lang="vi-VN" i="1" dirty="0"/>
              <a:t>và</a:t>
            </a:r>
            <a:r>
              <a:rPr lang="vi-VN" dirty="0"/>
              <a:t> </a:t>
            </a:r>
            <a:r>
              <a:rPr lang="vi-VN" i="1" dirty="0"/>
              <a:t>tên</a:t>
            </a:r>
            <a:r>
              <a:rPr lang="vi-VN" dirty="0"/>
              <a:t> </a:t>
            </a:r>
            <a:r>
              <a:rPr lang="vi-VN" b="1" i="1" dirty="0"/>
              <a:t>module</a:t>
            </a:r>
            <a:r>
              <a:rPr lang="vi-VN" dirty="0"/>
              <a:t> </a:t>
            </a:r>
            <a:r>
              <a:rPr lang="vi-VN" i="1" dirty="0"/>
              <a:t>nên</a:t>
            </a:r>
            <a:r>
              <a:rPr lang="vi-VN" dirty="0"/>
              <a:t> </a:t>
            </a:r>
            <a:r>
              <a:rPr lang="vi-VN" i="1" dirty="0"/>
              <a:t>viết</a:t>
            </a:r>
            <a:r>
              <a:rPr lang="vi-VN" dirty="0"/>
              <a:t> </a:t>
            </a:r>
            <a:r>
              <a:rPr lang="vi-VN" i="1" dirty="0"/>
              <a:t>dưới</a:t>
            </a:r>
            <a:r>
              <a:rPr lang="vi-VN" dirty="0"/>
              <a:t> </a:t>
            </a:r>
            <a:r>
              <a:rPr lang="vi-VN" i="1" dirty="0"/>
              <a:t>dạng</a:t>
            </a:r>
            <a:r>
              <a:rPr lang="vi-VN" dirty="0"/>
              <a:t> </a:t>
            </a:r>
            <a:r>
              <a:rPr lang="vi-VN" b="1" i="1" dirty="0"/>
              <a:t>lower_snake_case</a:t>
            </a:r>
            <a:endParaRPr lang="vi-VN" dirty="0"/>
          </a:p>
          <a:p>
            <a:pPr algn="just"/>
            <a:endParaRPr lang="en-US" dirty="0">
              <a:solidFill>
                <a:srgbClr val="000000"/>
              </a:solidFill>
              <a:effectLst/>
              <a:latin typeface="Helvetica" pitchFamily="2" charset="0"/>
            </a:endParaRPr>
          </a:p>
        </p:txBody>
      </p:sp>
      <p:sp>
        <p:nvSpPr>
          <p:cNvPr id="16" name="Rectangle 15"/>
          <p:cNvSpPr/>
          <p:nvPr/>
        </p:nvSpPr>
        <p:spPr>
          <a:xfrm>
            <a:off x="133660" y="5007760"/>
            <a:ext cx="10323575" cy="923330"/>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Với một vector signal được khai báo như sau: logic [7:0] signal</a:t>
            </a:r>
            <a:endParaRPr lang="vi-VN" dirty="0">
              <a:solidFill>
                <a:srgbClr val="000000"/>
              </a:solidFill>
              <a:latin typeface="Helvetica" pitchFamily="2" charset="0"/>
            </a:endParaRPr>
          </a:p>
          <a:p>
            <a:pPr marL="742950" lvl="1" indent="-285750">
              <a:buFont typeface="Arial" panose="020B0604020202020204" pitchFamily="34" charset="0"/>
              <a:buChar char="•"/>
            </a:pPr>
            <a:r>
              <a:rPr lang="vi-VN" dirty="0">
                <a:solidFill>
                  <a:srgbClr val="000000"/>
                </a:solidFill>
                <a:latin typeface="Helvetica" pitchFamily="2" charset="0"/>
              </a:rPr>
              <a:t>Truy cập bit thứ i (0 ≤ i ≤ 7): signal[i]</a:t>
            </a:r>
            <a:endParaRPr lang="vi-VN" dirty="0">
              <a:solidFill>
                <a:srgbClr val="000000"/>
              </a:solidFill>
              <a:latin typeface="Helvetica" pitchFamily="2" charset="0"/>
            </a:endParaRPr>
          </a:p>
          <a:p>
            <a:pPr marL="742950" lvl="1" indent="-285750">
              <a:buFont typeface="Arial" panose="020B0604020202020204" pitchFamily="34" charset="0"/>
              <a:buChar char="•"/>
            </a:pPr>
            <a:r>
              <a:rPr lang="vi-VN" dirty="0">
                <a:solidFill>
                  <a:srgbClr val="000000"/>
                </a:solidFill>
                <a:latin typeface="Helvetica" pitchFamily="2" charset="0"/>
              </a:rPr>
              <a:t>Truy cập một slice bit từ bit thứ i tới bit thứ j (0 ≤ i ≤ j ≤ 7): signal[j:i]</a:t>
            </a:r>
            <a:endParaRPr lang="vi-VN" dirty="0">
              <a:solidFill>
                <a:srgbClr val="000000"/>
              </a:solidFill>
              <a:effectLst/>
              <a:latin typeface="Helvetica"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2" name="Rectangle 1"/>
          <p:cNvSpPr/>
          <p:nvPr/>
        </p:nvSpPr>
        <p:spPr>
          <a:xfrm>
            <a:off x="0" y="571637"/>
            <a:ext cx="1345240" cy="369332"/>
          </a:xfrm>
          <a:prstGeom prst="rect">
            <a:avLst/>
          </a:prstGeom>
        </p:spPr>
        <p:txBody>
          <a:bodyPr wrap="none">
            <a:spAutoFit/>
          </a:bodyPr>
          <a:lstStyle/>
          <a:p>
            <a:pPr marL="285750" indent="-285750">
              <a:buFont typeface="Wingdings" panose="05000000000000000000" pitchFamily="2" charset="2"/>
              <a:buChar char="q"/>
            </a:pPr>
            <a:r>
              <a:rPr lang="en-US" b="1" i="1" dirty="0">
                <a:solidFill>
                  <a:srgbClr val="000000"/>
                </a:solidFill>
                <a:latin typeface="Helvetica" pitchFamily="2" charset="0"/>
              </a:rPr>
              <a:t>Number</a:t>
            </a:r>
            <a:endParaRPr lang="en-US" dirty="0">
              <a:solidFill>
                <a:srgbClr val="000000"/>
              </a:solidFill>
              <a:effectLst/>
              <a:latin typeface="Helvetica" pitchFamily="2" charset="0"/>
            </a:endParaRPr>
          </a:p>
        </p:txBody>
      </p:sp>
      <p:sp>
        <p:nvSpPr>
          <p:cNvPr id="7"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2. Vector và Number</a:t>
            </a:r>
            <a:endParaRPr lang="en-US" sz="2200" b="1" dirty="0">
              <a:solidFill>
                <a:srgbClr val="302280"/>
              </a:solidFill>
            </a:endParaRPr>
          </a:p>
        </p:txBody>
      </p:sp>
      <p:sp>
        <p:nvSpPr>
          <p:cNvPr id="3" name="Rectangle 2"/>
          <p:cNvSpPr/>
          <p:nvPr/>
        </p:nvSpPr>
        <p:spPr>
          <a:xfrm>
            <a:off x="1400392" y="571637"/>
            <a:ext cx="10079838" cy="369332"/>
          </a:xfrm>
          <a:prstGeom prst="rect">
            <a:avLst/>
          </a:prstGeom>
        </p:spPr>
        <p:txBody>
          <a:bodyPr wrap="square">
            <a:spAutoFit/>
          </a:bodyPr>
          <a:lstStyle/>
          <a:p>
            <a:r>
              <a:rPr lang="en-US" dirty="0" err="1">
                <a:solidFill>
                  <a:srgbClr val="000000"/>
                </a:solidFill>
                <a:latin typeface="Helvetica" pitchFamily="2" charset="0"/>
              </a:rPr>
              <a:t>SystemVerilog</a:t>
            </a:r>
            <a:r>
              <a:rPr lang="en-US" dirty="0">
                <a:solidFill>
                  <a:srgbClr val="000000"/>
                </a:solidFill>
                <a:latin typeface="Helvetica" pitchFamily="2" charset="0"/>
              </a:rPr>
              <a:t> </a:t>
            </a:r>
            <a:r>
              <a:rPr lang="en-US" dirty="0" err="1">
                <a:solidFill>
                  <a:srgbClr val="000000"/>
                </a:solidFill>
                <a:latin typeface="Helvetica" pitchFamily="2" charset="0"/>
              </a:rPr>
              <a:t>quy</a:t>
            </a:r>
            <a:r>
              <a:rPr lang="en-US" dirty="0">
                <a:solidFill>
                  <a:srgbClr val="000000"/>
                </a:solidFill>
                <a:latin typeface="Helvetica" pitchFamily="2" charset="0"/>
              </a:rPr>
              <a:t> </a:t>
            </a:r>
            <a:r>
              <a:rPr lang="en-US" dirty="0" err="1">
                <a:solidFill>
                  <a:srgbClr val="000000"/>
                </a:solidFill>
                <a:latin typeface="Helvetica" pitchFamily="2" charset="0"/>
              </a:rPr>
              <a:t>định</a:t>
            </a:r>
            <a:r>
              <a:rPr lang="en-US" dirty="0">
                <a:solidFill>
                  <a:srgbClr val="000000"/>
                </a:solidFill>
                <a:latin typeface="Helvetica" pitchFamily="2" charset="0"/>
              </a:rPr>
              <a:t> number </a:t>
            </a:r>
            <a:r>
              <a:rPr lang="en-US" dirty="0" err="1">
                <a:solidFill>
                  <a:srgbClr val="000000"/>
                </a:solidFill>
                <a:latin typeface="Helvetica" pitchFamily="2" charset="0"/>
              </a:rPr>
              <a:t>dựa</a:t>
            </a:r>
            <a:r>
              <a:rPr lang="en-US" dirty="0">
                <a:solidFill>
                  <a:srgbClr val="000000"/>
                </a:solidFill>
                <a:latin typeface="Helvetica" pitchFamily="2" charset="0"/>
              </a:rPr>
              <a:t> </a:t>
            </a:r>
            <a:r>
              <a:rPr lang="en-US" dirty="0" err="1">
                <a:solidFill>
                  <a:srgbClr val="000000"/>
                </a:solidFill>
                <a:latin typeface="Helvetica" pitchFamily="2" charset="0"/>
              </a:rPr>
              <a:t>theo</a:t>
            </a:r>
            <a:r>
              <a:rPr lang="en-US" dirty="0">
                <a:solidFill>
                  <a:srgbClr val="000000"/>
                </a:solidFill>
                <a:latin typeface="Helvetica" pitchFamily="2" charset="0"/>
              </a:rPr>
              <a:t> 4 </a:t>
            </a:r>
            <a:r>
              <a:rPr lang="en-US" dirty="0" err="1">
                <a:solidFill>
                  <a:srgbClr val="000000"/>
                </a:solidFill>
                <a:latin typeface="Helvetica" pitchFamily="2" charset="0"/>
              </a:rPr>
              <a:t>yếu</a:t>
            </a:r>
            <a:r>
              <a:rPr lang="en-US" dirty="0">
                <a:solidFill>
                  <a:srgbClr val="000000"/>
                </a:solidFill>
                <a:latin typeface="Helvetica" pitchFamily="2" charset="0"/>
              </a:rPr>
              <a:t> </a:t>
            </a:r>
            <a:r>
              <a:rPr lang="en-US" dirty="0" err="1">
                <a:solidFill>
                  <a:srgbClr val="000000"/>
                </a:solidFill>
                <a:latin typeface="Helvetica" pitchFamily="2" charset="0"/>
              </a:rPr>
              <a:t>tố</a:t>
            </a:r>
            <a:r>
              <a:rPr lang="en-US" dirty="0">
                <a:solidFill>
                  <a:srgbClr val="000000"/>
                </a:solidFill>
                <a:latin typeface="Helvetica" pitchFamily="2" charset="0"/>
              </a:rPr>
              <a:t>: </a:t>
            </a:r>
            <a:r>
              <a:rPr lang="en-US" dirty="0" err="1">
                <a:solidFill>
                  <a:srgbClr val="000000"/>
                </a:solidFill>
                <a:latin typeface="Helvetica" pitchFamily="2" charset="0"/>
              </a:rPr>
              <a:t>độ</a:t>
            </a:r>
            <a:r>
              <a:rPr lang="en-US" dirty="0">
                <a:solidFill>
                  <a:srgbClr val="000000"/>
                </a:solidFill>
                <a:latin typeface="Helvetica" pitchFamily="2" charset="0"/>
              </a:rPr>
              <a:t> </a:t>
            </a:r>
            <a:r>
              <a:rPr lang="en-US" dirty="0" err="1">
                <a:solidFill>
                  <a:srgbClr val="000000"/>
                </a:solidFill>
                <a:latin typeface="Helvetica" pitchFamily="2" charset="0"/>
              </a:rPr>
              <a:t>dài</a:t>
            </a:r>
            <a:r>
              <a:rPr lang="en-US" dirty="0">
                <a:solidFill>
                  <a:srgbClr val="000000"/>
                </a:solidFill>
                <a:latin typeface="Helvetica" pitchFamily="2" charset="0"/>
              </a:rPr>
              <a:t>, </a:t>
            </a:r>
            <a:r>
              <a:rPr lang="en-US" dirty="0" err="1">
                <a:solidFill>
                  <a:srgbClr val="000000"/>
                </a:solidFill>
                <a:latin typeface="Helvetica" pitchFamily="2" charset="0"/>
              </a:rPr>
              <a:t>hệ</a:t>
            </a:r>
            <a:r>
              <a:rPr lang="en-US" dirty="0">
                <a:solidFill>
                  <a:srgbClr val="000000"/>
                </a:solidFill>
                <a:latin typeface="Helvetica" pitchFamily="2" charset="0"/>
              </a:rPr>
              <a:t> </a:t>
            </a:r>
            <a:r>
              <a:rPr lang="en-US" dirty="0" err="1">
                <a:solidFill>
                  <a:srgbClr val="000000"/>
                </a:solidFill>
                <a:latin typeface="Helvetica" pitchFamily="2" charset="0"/>
              </a:rPr>
              <a:t>số</a:t>
            </a:r>
            <a:r>
              <a:rPr lang="en-US" dirty="0">
                <a:solidFill>
                  <a:srgbClr val="000000"/>
                </a:solidFill>
                <a:latin typeface="Helvetica" pitchFamily="2" charset="0"/>
              </a:rPr>
              <a:t>, </a:t>
            </a:r>
            <a:r>
              <a:rPr lang="en-US" dirty="0" err="1">
                <a:solidFill>
                  <a:srgbClr val="000000"/>
                </a:solidFill>
                <a:latin typeface="Helvetica" pitchFamily="2" charset="0"/>
              </a:rPr>
              <a:t>dấu</a:t>
            </a:r>
            <a:r>
              <a:rPr lang="en-US" dirty="0">
                <a:solidFill>
                  <a:srgbClr val="000000"/>
                </a:solidFill>
                <a:latin typeface="Helvetica" pitchFamily="2" charset="0"/>
              </a:rPr>
              <a:t> </a:t>
            </a:r>
            <a:r>
              <a:rPr lang="en-US" dirty="0" err="1">
                <a:solidFill>
                  <a:srgbClr val="000000"/>
                </a:solidFill>
                <a:latin typeface="Helvetica" pitchFamily="2" charset="0"/>
              </a:rPr>
              <a:t>toán</a:t>
            </a:r>
            <a:r>
              <a:rPr lang="en-US" dirty="0">
                <a:solidFill>
                  <a:srgbClr val="000000"/>
                </a:solidFill>
                <a:latin typeface="Helvetica" pitchFamily="2" charset="0"/>
              </a:rPr>
              <a:t> </a:t>
            </a:r>
            <a:r>
              <a:rPr lang="en-US" dirty="0" err="1">
                <a:solidFill>
                  <a:srgbClr val="000000"/>
                </a:solidFill>
                <a:latin typeface="Helvetica" pitchFamily="2" charset="0"/>
              </a:rPr>
              <a:t>học</a:t>
            </a:r>
            <a:r>
              <a:rPr lang="en-US" dirty="0">
                <a:solidFill>
                  <a:srgbClr val="000000"/>
                </a:solidFill>
                <a:latin typeface="Helvetica" pitchFamily="2" charset="0"/>
              </a:rPr>
              <a:t>, </a:t>
            </a:r>
            <a:r>
              <a:rPr lang="en-US" dirty="0" err="1">
                <a:solidFill>
                  <a:srgbClr val="000000"/>
                </a:solidFill>
                <a:latin typeface="Helvetica" pitchFamily="2" charset="0"/>
              </a:rPr>
              <a:t>và</a:t>
            </a:r>
            <a:r>
              <a:rPr lang="en-US" dirty="0">
                <a:solidFill>
                  <a:srgbClr val="000000"/>
                </a:solidFill>
                <a:latin typeface="Helvetica" pitchFamily="2" charset="0"/>
              </a:rPr>
              <a:t>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a:t>
            </a:r>
            <a:endParaRPr lang="en-US" dirty="0">
              <a:solidFill>
                <a:srgbClr val="000000"/>
              </a:solidFill>
              <a:effectLst/>
              <a:latin typeface="Helvetica" pitchFamily="2" charset="0"/>
            </a:endParaRPr>
          </a:p>
        </p:txBody>
      </p:sp>
      <p:pic>
        <p:nvPicPr>
          <p:cNvPr id="5" name="Picture 4"/>
          <p:cNvPicPr>
            <a:picLocks noChangeAspect="1"/>
          </p:cNvPicPr>
          <p:nvPr/>
        </p:nvPicPr>
        <p:blipFill>
          <a:blip r:embed="rId2"/>
          <a:stretch>
            <a:fillRect/>
          </a:stretch>
        </p:blipFill>
        <p:spPr>
          <a:xfrm>
            <a:off x="201010" y="940969"/>
            <a:ext cx="7848600" cy="2603500"/>
          </a:xfrm>
          <a:prstGeom prst="rect">
            <a:avLst/>
          </a:prstGeom>
        </p:spPr>
      </p:pic>
      <p:sp>
        <p:nvSpPr>
          <p:cNvPr id="8" name="Rectangle 7"/>
          <p:cNvSpPr/>
          <p:nvPr/>
        </p:nvSpPr>
        <p:spPr>
          <a:xfrm>
            <a:off x="8104762" y="940969"/>
            <a:ext cx="4032086" cy="1200329"/>
          </a:xfrm>
          <a:prstGeom prst="rect">
            <a:avLst/>
          </a:prstGeom>
        </p:spPr>
        <p:txBody>
          <a:bodyPr wrap="square">
            <a:spAutoFit/>
          </a:bodyPr>
          <a:lstStyle/>
          <a:p>
            <a:r>
              <a:rPr lang="vi-VN" i="1" dirty="0">
                <a:solidFill>
                  <a:srgbClr val="000000"/>
                </a:solidFill>
                <a:latin typeface="Helvetica" pitchFamily="2" charset="0"/>
              </a:rPr>
              <a:t>1.</a:t>
            </a:r>
            <a:r>
              <a:rPr lang="vi-VN" dirty="0">
                <a:solidFill>
                  <a:srgbClr val="000000"/>
                </a:solidFill>
                <a:latin typeface="Helvetica" pitchFamily="2" charset="0"/>
              </a:rPr>
              <a:t> </a:t>
            </a:r>
            <a:r>
              <a:rPr lang="vi-VN" i="1" dirty="0">
                <a:solidFill>
                  <a:srgbClr val="000000"/>
                </a:solidFill>
                <a:latin typeface="Helvetica" pitchFamily="2" charset="0"/>
              </a:rPr>
              <a:t>Lưu</a:t>
            </a:r>
            <a:r>
              <a:rPr lang="vi-VN" dirty="0">
                <a:solidFill>
                  <a:srgbClr val="000000"/>
                </a:solidFill>
                <a:latin typeface="Helvetica" pitchFamily="2" charset="0"/>
              </a:rPr>
              <a:t> </a:t>
            </a:r>
            <a:r>
              <a:rPr lang="vi-VN" i="1" dirty="0">
                <a:solidFill>
                  <a:srgbClr val="000000"/>
                </a:solidFill>
                <a:latin typeface="Helvetica" pitchFamily="2" charset="0"/>
              </a:rPr>
              <a:t>ý</a:t>
            </a:r>
            <a:r>
              <a:rPr lang="vi-VN" dirty="0">
                <a:solidFill>
                  <a:srgbClr val="000000"/>
                </a:solidFill>
                <a:latin typeface="Helvetica" pitchFamily="2" charset="0"/>
              </a:rPr>
              <a:t> </a:t>
            </a:r>
            <a:r>
              <a:rPr lang="vi-VN" i="1" dirty="0">
                <a:solidFill>
                  <a:srgbClr val="000000"/>
                </a:solidFill>
                <a:latin typeface="Helvetica" pitchFamily="2" charset="0"/>
              </a:rPr>
              <a:t>độ</a:t>
            </a:r>
            <a:r>
              <a:rPr lang="vi-VN" dirty="0">
                <a:solidFill>
                  <a:srgbClr val="000000"/>
                </a:solidFill>
                <a:latin typeface="Helvetica" pitchFamily="2" charset="0"/>
              </a:rPr>
              <a:t> </a:t>
            </a:r>
            <a:r>
              <a:rPr lang="vi-VN" i="1" dirty="0">
                <a:solidFill>
                  <a:srgbClr val="000000"/>
                </a:solidFill>
                <a:latin typeface="Helvetica" pitchFamily="2" charset="0"/>
              </a:rPr>
              <a:t>dài</a:t>
            </a:r>
            <a:r>
              <a:rPr lang="vi-VN" dirty="0">
                <a:solidFill>
                  <a:srgbClr val="000000"/>
                </a:solidFill>
                <a:latin typeface="Helvetica" pitchFamily="2" charset="0"/>
              </a:rPr>
              <a:t> </a:t>
            </a:r>
            <a:r>
              <a:rPr lang="vi-VN" i="1" dirty="0">
                <a:solidFill>
                  <a:srgbClr val="000000"/>
                </a:solidFill>
                <a:latin typeface="Helvetica" pitchFamily="2" charset="0"/>
              </a:rPr>
              <a:t>number</a:t>
            </a:r>
            <a:r>
              <a:rPr lang="vi-VN" dirty="0">
                <a:solidFill>
                  <a:srgbClr val="000000"/>
                </a:solidFill>
                <a:latin typeface="Helvetica" pitchFamily="2" charset="0"/>
              </a:rPr>
              <a:t> </a:t>
            </a:r>
            <a:r>
              <a:rPr lang="vi-VN" i="1" dirty="0">
                <a:solidFill>
                  <a:srgbClr val="000000"/>
                </a:solidFill>
                <a:latin typeface="Helvetica" pitchFamily="2" charset="0"/>
              </a:rPr>
              <a:t>là</a:t>
            </a:r>
            <a:r>
              <a:rPr lang="vi-VN" dirty="0">
                <a:solidFill>
                  <a:srgbClr val="000000"/>
                </a:solidFill>
                <a:latin typeface="Helvetica" pitchFamily="2" charset="0"/>
              </a:rPr>
              <a:t> </a:t>
            </a:r>
            <a:r>
              <a:rPr lang="vi-VN" i="1" dirty="0">
                <a:solidFill>
                  <a:srgbClr val="000000"/>
                </a:solidFill>
                <a:latin typeface="Helvetica" pitchFamily="2" charset="0"/>
              </a:rPr>
              <a:t>số</a:t>
            </a:r>
            <a:r>
              <a:rPr lang="vi-VN" dirty="0">
                <a:solidFill>
                  <a:srgbClr val="000000"/>
                </a:solidFill>
                <a:latin typeface="Helvetica" pitchFamily="2" charset="0"/>
              </a:rPr>
              <a:t> </a:t>
            </a:r>
            <a:r>
              <a:rPr lang="vi-VN" i="1" dirty="0">
                <a:solidFill>
                  <a:srgbClr val="000000"/>
                </a:solidFill>
                <a:latin typeface="Helvetica" pitchFamily="2" charset="0"/>
              </a:rPr>
              <a:t>bit</a:t>
            </a:r>
            <a:r>
              <a:rPr lang="vi-VN" dirty="0">
                <a:solidFill>
                  <a:srgbClr val="000000"/>
                </a:solidFill>
                <a:latin typeface="Helvetica" pitchFamily="2" charset="0"/>
              </a:rPr>
              <a:t> </a:t>
            </a:r>
            <a:r>
              <a:rPr lang="vi-VN" i="1" dirty="0">
                <a:solidFill>
                  <a:srgbClr val="000000"/>
                </a:solidFill>
                <a:latin typeface="Helvetica" pitchFamily="2" charset="0"/>
              </a:rPr>
              <a:t>hay</a:t>
            </a:r>
            <a:r>
              <a:rPr lang="vi-VN" dirty="0">
                <a:solidFill>
                  <a:srgbClr val="000000"/>
                </a:solidFill>
                <a:latin typeface="Helvetica" pitchFamily="2" charset="0"/>
              </a:rPr>
              <a:t> </a:t>
            </a:r>
            <a:r>
              <a:rPr lang="vi-VN" i="1" dirty="0">
                <a:solidFill>
                  <a:srgbClr val="000000"/>
                </a:solidFill>
                <a:latin typeface="Helvetica" pitchFamily="2" charset="0"/>
              </a:rPr>
              <a:t>xét</a:t>
            </a:r>
            <a:r>
              <a:rPr lang="vi-VN" dirty="0">
                <a:solidFill>
                  <a:srgbClr val="000000"/>
                </a:solidFill>
                <a:latin typeface="Helvetica" pitchFamily="2" charset="0"/>
              </a:rPr>
              <a:t> </a:t>
            </a:r>
            <a:r>
              <a:rPr lang="vi-VN" i="1" dirty="0">
                <a:solidFill>
                  <a:srgbClr val="000000"/>
                </a:solidFill>
                <a:latin typeface="Helvetica" pitchFamily="2" charset="0"/>
              </a:rPr>
              <a:t>theo</a:t>
            </a:r>
            <a:r>
              <a:rPr lang="vi-VN" dirty="0">
                <a:solidFill>
                  <a:srgbClr val="000000"/>
                </a:solidFill>
                <a:latin typeface="Helvetica" pitchFamily="2" charset="0"/>
              </a:rPr>
              <a:t> </a:t>
            </a:r>
            <a:r>
              <a:rPr lang="vi-VN" i="1" dirty="0">
                <a:solidFill>
                  <a:srgbClr val="000000"/>
                </a:solidFill>
                <a:latin typeface="Helvetica" pitchFamily="2" charset="0"/>
              </a:rPr>
              <a:t>binary,</a:t>
            </a:r>
            <a:r>
              <a:rPr lang="vi-VN" dirty="0">
                <a:solidFill>
                  <a:srgbClr val="000000"/>
                </a:solidFill>
                <a:latin typeface="Helvetica" pitchFamily="2" charset="0"/>
              </a:rPr>
              <a:t> </a:t>
            </a:r>
            <a:r>
              <a:rPr lang="vi-VN" i="1" dirty="0">
                <a:solidFill>
                  <a:srgbClr val="000000"/>
                </a:solidFill>
                <a:latin typeface="Helvetica" pitchFamily="2" charset="0"/>
              </a:rPr>
              <a:t>không</a:t>
            </a:r>
            <a:r>
              <a:rPr lang="vi-VN" dirty="0">
                <a:solidFill>
                  <a:srgbClr val="000000"/>
                </a:solidFill>
                <a:latin typeface="Helvetica" pitchFamily="2" charset="0"/>
              </a:rPr>
              <a:t> </a:t>
            </a:r>
            <a:r>
              <a:rPr lang="vi-VN" i="1" dirty="0">
                <a:solidFill>
                  <a:srgbClr val="000000"/>
                </a:solidFill>
                <a:latin typeface="Helvetica" pitchFamily="2" charset="0"/>
              </a:rPr>
              <a:t>phải</a:t>
            </a:r>
            <a:r>
              <a:rPr lang="vi-VN" dirty="0">
                <a:solidFill>
                  <a:srgbClr val="000000"/>
                </a:solidFill>
                <a:latin typeface="Helvetica" pitchFamily="2" charset="0"/>
              </a:rPr>
              <a:t> </a:t>
            </a:r>
            <a:r>
              <a:rPr lang="vi-VN" i="1" dirty="0">
                <a:solidFill>
                  <a:srgbClr val="000000"/>
                </a:solidFill>
                <a:latin typeface="Helvetica" pitchFamily="2" charset="0"/>
              </a:rPr>
              <a:t>số</a:t>
            </a:r>
            <a:r>
              <a:rPr lang="vi-VN" dirty="0">
                <a:solidFill>
                  <a:srgbClr val="000000"/>
                </a:solidFill>
                <a:latin typeface="Helvetica" pitchFamily="2" charset="0"/>
              </a:rPr>
              <a:t> </a:t>
            </a:r>
            <a:r>
              <a:rPr lang="vi-VN" i="1" dirty="0">
                <a:solidFill>
                  <a:srgbClr val="000000"/>
                </a:solidFill>
                <a:latin typeface="Helvetica" pitchFamily="2" charset="0"/>
              </a:rPr>
              <a:t>ký</a:t>
            </a:r>
            <a:r>
              <a:rPr lang="vi-VN" dirty="0">
                <a:solidFill>
                  <a:srgbClr val="000000"/>
                </a:solidFill>
                <a:latin typeface="Helvetica" pitchFamily="2" charset="0"/>
              </a:rPr>
              <a:t> </a:t>
            </a:r>
            <a:r>
              <a:rPr lang="vi-VN" i="1" dirty="0">
                <a:solidFill>
                  <a:srgbClr val="000000"/>
                </a:solidFill>
                <a:latin typeface="Helvetica" pitchFamily="2" charset="0"/>
              </a:rPr>
              <a:t>tự</a:t>
            </a:r>
            <a:endParaRPr lang="vi-VN" dirty="0">
              <a:solidFill>
                <a:srgbClr val="000000"/>
              </a:solidFill>
              <a:latin typeface="Helvetica" pitchFamily="2" charset="0"/>
            </a:endParaRPr>
          </a:p>
          <a:p>
            <a:r>
              <a:rPr lang="vi-VN" i="1" dirty="0">
                <a:solidFill>
                  <a:srgbClr val="000000"/>
                </a:solidFill>
                <a:latin typeface="Helvetica" pitchFamily="2" charset="0"/>
              </a:rPr>
              <a:t>2.</a:t>
            </a:r>
            <a:r>
              <a:rPr lang="vi-VN" dirty="0">
                <a:solidFill>
                  <a:srgbClr val="000000"/>
                </a:solidFill>
                <a:latin typeface="Helvetica" pitchFamily="2" charset="0"/>
              </a:rPr>
              <a:t> </a:t>
            </a:r>
            <a:r>
              <a:rPr lang="vi-VN" i="1" dirty="0">
                <a:solidFill>
                  <a:srgbClr val="000000"/>
                </a:solidFill>
                <a:latin typeface="Helvetica" pitchFamily="2" charset="0"/>
              </a:rPr>
              <a:t>Khi</a:t>
            </a:r>
            <a:r>
              <a:rPr lang="vi-VN" dirty="0">
                <a:solidFill>
                  <a:srgbClr val="000000"/>
                </a:solidFill>
                <a:latin typeface="Helvetica" pitchFamily="2" charset="0"/>
              </a:rPr>
              <a:t> </a:t>
            </a:r>
            <a:r>
              <a:rPr lang="vi-VN" i="1" dirty="0">
                <a:solidFill>
                  <a:srgbClr val="000000"/>
                </a:solidFill>
                <a:latin typeface="Helvetica" pitchFamily="2" charset="0"/>
              </a:rPr>
              <a:t>gán</a:t>
            </a:r>
            <a:r>
              <a:rPr lang="vi-VN" dirty="0">
                <a:solidFill>
                  <a:srgbClr val="000000"/>
                </a:solidFill>
                <a:latin typeface="Helvetica" pitchFamily="2" charset="0"/>
              </a:rPr>
              <a:t> </a:t>
            </a:r>
            <a:r>
              <a:rPr lang="vi-VN" i="1" dirty="0">
                <a:solidFill>
                  <a:srgbClr val="000000"/>
                </a:solidFill>
                <a:latin typeface="Helvetica" pitchFamily="2" charset="0"/>
              </a:rPr>
              <a:t>giá</a:t>
            </a:r>
            <a:r>
              <a:rPr lang="vi-VN" dirty="0">
                <a:solidFill>
                  <a:srgbClr val="000000"/>
                </a:solidFill>
                <a:latin typeface="Helvetica" pitchFamily="2" charset="0"/>
              </a:rPr>
              <a:t> </a:t>
            </a:r>
            <a:r>
              <a:rPr lang="vi-VN" i="1" dirty="0">
                <a:solidFill>
                  <a:srgbClr val="000000"/>
                </a:solidFill>
                <a:latin typeface="Helvetica" pitchFamily="2" charset="0"/>
              </a:rPr>
              <a:t>trị,</a:t>
            </a:r>
            <a:r>
              <a:rPr lang="vi-VN" dirty="0">
                <a:solidFill>
                  <a:srgbClr val="000000"/>
                </a:solidFill>
                <a:latin typeface="Helvetica" pitchFamily="2" charset="0"/>
              </a:rPr>
              <a:t> </a:t>
            </a:r>
            <a:r>
              <a:rPr lang="vi-VN" i="1" dirty="0">
                <a:solidFill>
                  <a:srgbClr val="000000"/>
                </a:solidFill>
                <a:latin typeface="Helvetica" pitchFamily="2" charset="0"/>
              </a:rPr>
              <a:t>phải</a:t>
            </a:r>
            <a:r>
              <a:rPr lang="vi-VN" dirty="0">
                <a:solidFill>
                  <a:srgbClr val="000000"/>
                </a:solidFill>
                <a:latin typeface="Helvetica" pitchFamily="2" charset="0"/>
              </a:rPr>
              <a:t> </a:t>
            </a:r>
            <a:r>
              <a:rPr lang="vi-VN" i="1" dirty="0">
                <a:solidFill>
                  <a:srgbClr val="000000"/>
                </a:solidFill>
                <a:latin typeface="Helvetica" pitchFamily="2" charset="0"/>
              </a:rPr>
              <a:t>để</a:t>
            </a:r>
            <a:r>
              <a:rPr lang="vi-VN" dirty="0">
                <a:solidFill>
                  <a:srgbClr val="000000"/>
                </a:solidFill>
                <a:latin typeface="Helvetica" pitchFamily="2" charset="0"/>
              </a:rPr>
              <a:t> </a:t>
            </a:r>
            <a:r>
              <a:rPr lang="vi-VN" i="1" dirty="0">
                <a:solidFill>
                  <a:srgbClr val="000000"/>
                </a:solidFill>
                <a:latin typeface="Helvetica" pitchFamily="2" charset="0"/>
              </a:rPr>
              <a:t>ý</a:t>
            </a:r>
            <a:r>
              <a:rPr lang="vi-VN" dirty="0">
                <a:solidFill>
                  <a:srgbClr val="000000"/>
                </a:solidFill>
                <a:latin typeface="Helvetica" pitchFamily="2" charset="0"/>
              </a:rPr>
              <a:t> </a:t>
            </a:r>
            <a:r>
              <a:rPr lang="vi-VN" i="1" dirty="0">
                <a:solidFill>
                  <a:srgbClr val="000000"/>
                </a:solidFill>
                <a:latin typeface="Helvetica" pitchFamily="2" charset="0"/>
              </a:rPr>
              <a:t>độ</a:t>
            </a:r>
            <a:r>
              <a:rPr lang="vi-VN" dirty="0">
                <a:solidFill>
                  <a:srgbClr val="000000"/>
                </a:solidFill>
                <a:latin typeface="Helvetica" pitchFamily="2" charset="0"/>
              </a:rPr>
              <a:t> </a:t>
            </a:r>
            <a:r>
              <a:rPr lang="vi-VN" i="1" dirty="0">
                <a:solidFill>
                  <a:srgbClr val="000000"/>
                </a:solidFill>
                <a:latin typeface="Helvetica" pitchFamily="2" charset="0"/>
              </a:rPr>
              <a:t>dài</a:t>
            </a:r>
            <a:r>
              <a:rPr lang="vi-VN" dirty="0">
                <a:solidFill>
                  <a:srgbClr val="000000"/>
                </a:solidFill>
                <a:latin typeface="Helvetica" pitchFamily="2" charset="0"/>
              </a:rPr>
              <a:t> </a:t>
            </a:r>
            <a:r>
              <a:rPr lang="vi-VN" i="1" dirty="0">
                <a:solidFill>
                  <a:srgbClr val="000000"/>
                </a:solidFill>
                <a:latin typeface="Helvetica" pitchFamily="2" charset="0"/>
              </a:rPr>
              <a:t>bit</a:t>
            </a:r>
            <a:r>
              <a:rPr lang="vi-VN" dirty="0">
                <a:solidFill>
                  <a:srgbClr val="000000"/>
                </a:solidFill>
                <a:latin typeface="Helvetica" pitchFamily="2" charset="0"/>
              </a:rPr>
              <a:t> </a:t>
            </a:r>
            <a:r>
              <a:rPr lang="vi-VN" i="1" dirty="0">
                <a:solidFill>
                  <a:srgbClr val="000000"/>
                </a:solidFill>
                <a:latin typeface="Helvetica" pitchFamily="2" charset="0"/>
              </a:rPr>
              <a:t>đặng</a:t>
            </a:r>
            <a:r>
              <a:rPr lang="vi-VN" dirty="0">
                <a:solidFill>
                  <a:srgbClr val="000000"/>
                </a:solidFill>
                <a:latin typeface="Helvetica" pitchFamily="2" charset="0"/>
              </a:rPr>
              <a:t> </a:t>
            </a:r>
            <a:r>
              <a:rPr lang="vi-VN" i="1" dirty="0">
                <a:solidFill>
                  <a:srgbClr val="000000"/>
                </a:solidFill>
                <a:latin typeface="Helvetica" pitchFamily="2" charset="0"/>
              </a:rPr>
              <a:t>tránh</a:t>
            </a:r>
            <a:r>
              <a:rPr lang="vi-VN" dirty="0">
                <a:solidFill>
                  <a:srgbClr val="000000"/>
                </a:solidFill>
                <a:latin typeface="Helvetica" pitchFamily="2" charset="0"/>
              </a:rPr>
              <a:t> </a:t>
            </a:r>
            <a:r>
              <a:rPr lang="vi-VN" i="1" dirty="0">
                <a:solidFill>
                  <a:srgbClr val="000000"/>
                </a:solidFill>
                <a:latin typeface="Helvetica" pitchFamily="2" charset="0"/>
              </a:rPr>
              <a:t>khác</a:t>
            </a:r>
            <a:r>
              <a:rPr lang="vi-VN" dirty="0">
                <a:solidFill>
                  <a:srgbClr val="000000"/>
                </a:solidFill>
                <a:latin typeface="Helvetica" pitchFamily="2" charset="0"/>
              </a:rPr>
              <a:t> </a:t>
            </a:r>
            <a:r>
              <a:rPr lang="vi-VN" i="1" dirty="0">
                <a:solidFill>
                  <a:srgbClr val="000000"/>
                </a:solidFill>
                <a:latin typeface="Helvetica" pitchFamily="2" charset="0"/>
              </a:rPr>
              <a:t>nhau</a:t>
            </a:r>
            <a:r>
              <a:rPr lang="vi-VN" dirty="0">
                <a:solidFill>
                  <a:srgbClr val="000000"/>
                </a:solidFill>
                <a:latin typeface="Helvetica" pitchFamily="2" charset="0"/>
              </a:rPr>
              <a:t> </a:t>
            </a:r>
            <a:r>
              <a:rPr lang="vi-VN" i="1" dirty="0">
                <a:solidFill>
                  <a:srgbClr val="000000"/>
                </a:solidFill>
                <a:latin typeface="Helvetica" pitchFamily="2" charset="0"/>
              </a:rPr>
              <a:t>độ</a:t>
            </a:r>
            <a:r>
              <a:rPr lang="vi-VN" dirty="0">
                <a:solidFill>
                  <a:srgbClr val="000000"/>
                </a:solidFill>
                <a:latin typeface="Helvetica" pitchFamily="2" charset="0"/>
              </a:rPr>
              <a:t> </a:t>
            </a:r>
            <a:r>
              <a:rPr lang="vi-VN" i="1" dirty="0">
                <a:solidFill>
                  <a:srgbClr val="000000"/>
                </a:solidFill>
                <a:latin typeface="Helvetica" pitchFamily="2" charset="0"/>
              </a:rPr>
              <a:t>dài</a:t>
            </a:r>
            <a:r>
              <a:rPr lang="vi-VN" dirty="0">
                <a:solidFill>
                  <a:srgbClr val="000000"/>
                </a:solidFill>
                <a:latin typeface="Helvetica" pitchFamily="2" charset="0"/>
              </a:rPr>
              <a:t> </a:t>
            </a:r>
            <a:r>
              <a:rPr lang="vi-VN" i="1" dirty="0">
                <a:solidFill>
                  <a:srgbClr val="000000"/>
                </a:solidFill>
                <a:latin typeface="Helvetica" pitchFamily="2" charset="0"/>
              </a:rPr>
              <a:t>→</a:t>
            </a:r>
            <a:r>
              <a:rPr lang="vi-VN" dirty="0">
                <a:solidFill>
                  <a:srgbClr val="000000"/>
                </a:solidFill>
                <a:latin typeface="Helvetica" pitchFamily="2" charset="0"/>
              </a:rPr>
              <a:t> </a:t>
            </a:r>
            <a:r>
              <a:rPr lang="vi-VN" i="1" dirty="0">
                <a:solidFill>
                  <a:srgbClr val="000000"/>
                </a:solidFill>
                <a:latin typeface="Helvetica" pitchFamily="2" charset="0"/>
              </a:rPr>
              <a:t>bug</a:t>
            </a:r>
            <a:endParaRPr lang="vi-VN" dirty="0">
              <a:solidFill>
                <a:srgbClr val="000000"/>
              </a:solidFill>
              <a:effectLst/>
              <a:latin typeface="Helvetica" pitchFamily="2" charset="0"/>
            </a:endParaRPr>
          </a:p>
        </p:txBody>
      </p:sp>
      <p:sp>
        <p:nvSpPr>
          <p:cNvPr id="9" name="Rectangle 8"/>
          <p:cNvSpPr/>
          <p:nvPr/>
        </p:nvSpPr>
        <p:spPr>
          <a:xfrm>
            <a:off x="201010" y="3613985"/>
            <a:ext cx="6145978" cy="369332"/>
          </a:xfrm>
          <a:prstGeom prst="rect">
            <a:avLst/>
          </a:prstGeom>
        </p:spPr>
        <p:txBody>
          <a:bodyPr wrap="none">
            <a:spAutoFit/>
          </a:bodyPr>
          <a:lstStyle/>
          <a:p>
            <a:r>
              <a:rPr lang="vi-VN" dirty="0">
                <a:solidFill>
                  <a:srgbClr val="000000"/>
                </a:solidFill>
                <a:latin typeface="Helvetica" pitchFamily="2" charset="0"/>
              </a:rPr>
              <a:t>Trong SystemVerilog còn có một dạng gán giá trị như sau:</a:t>
            </a:r>
            <a:endParaRPr lang="vi-VN" dirty="0">
              <a:solidFill>
                <a:srgbClr val="000000"/>
              </a:solidFill>
              <a:effectLst/>
              <a:latin typeface="Helvetica" pitchFamily="2" charset="0"/>
            </a:endParaRPr>
          </a:p>
        </p:txBody>
      </p:sp>
      <p:pic>
        <p:nvPicPr>
          <p:cNvPr id="10" name="Picture 9"/>
          <p:cNvPicPr>
            <a:picLocks noChangeAspect="1"/>
          </p:cNvPicPr>
          <p:nvPr/>
        </p:nvPicPr>
        <p:blipFill>
          <a:blip r:embed="rId3"/>
          <a:stretch>
            <a:fillRect/>
          </a:stretch>
        </p:blipFill>
        <p:spPr>
          <a:xfrm>
            <a:off x="169260" y="4052833"/>
            <a:ext cx="7912100" cy="2578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 Assign</a:t>
            </a:r>
            <a:endParaRPr lang="en-US" sz="2200" b="1" dirty="0">
              <a:solidFill>
                <a:srgbClr val="302280"/>
              </a:solidFill>
            </a:endParaRPr>
          </a:p>
        </p:txBody>
      </p:sp>
      <p:sp>
        <p:nvSpPr>
          <p:cNvPr id="2" name="Rectangle 1"/>
          <p:cNvSpPr/>
          <p:nvPr/>
        </p:nvSpPr>
        <p:spPr>
          <a:xfrm>
            <a:off x="100503" y="587538"/>
            <a:ext cx="11796409" cy="646331"/>
          </a:xfrm>
          <a:prstGeom prst="rect">
            <a:avLst/>
          </a:prstGeom>
        </p:spPr>
        <p:txBody>
          <a:bodyPr wrap="square">
            <a:spAutoFit/>
          </a:bodyPr>
          <a:lstStyle/>
          <a:p>
            <a:pPr marL="285750" indent="-285750">
              <a:buFont typeface="Wingdings" panose="05000000000000000000" pitchFamily="2" charset="2"/>
              <a:buChar char="q"/>
            </a:pPr>
            <a:r>
              <a:rPr lang="vi-VN" b="1" dirty="0">
                <a:solidFill>
                  <a:srgbClr val="000000"/>
                </a:solidFill>
                <a:latin typeface="Helvetica" pitchFamily="2" charset="0"/>
              </a:rPr>
              <a:t>Assign</a:t>
            </a:r>
            <a:r>
              <a:rPr lang="vi-VN" dirty="0">
                <a:solidFill>
                  <a:srgbClr val="000000"/>
                </a:solidFill>
                <a:latin typeface="Helvetica" pitchFamily="2" charset="0"/>
              </a:rPr>
              <a:t> hay </a:t>
            </a:r>
            <a:r>
              <a:rPr lang="vi-VN" b="1" dirty="0">
                <a:solidFill>
                  <a:srgbClr val="000000"/>
                </a:solidFill>
                <a:latin typeface="Helvetica" pitchFamily="2" charset="0"/>
              </a:rPr>
              <a:t>continuous</a:t>
            </a:r>
            <a:r>
              <a:rPr lang="vi-VN" dirty="0">
                <a:solidFill>
                  <a:srgbClr val="000000"/>
                </a:solidFill>
                <a:latin typeface="Helvetica" pitchFamily="2" charset="0"/>
              </a:rPr>
              <a:t> </a:t>
            </a:r>
            <a:r>
              <a:rPr lang="vi-VN" b="1" dirty="0">
                <a:solidFill>
                  <a:srgbClr val="000000"/>
                </a:solidFill>
                <a:latin typeface="Helvetica" pitchFamily="2" charset="0"/>
              </a:rPr>
              <a:t>assignment</a:t>
            </a:r>
            <a:r>
              <a:rPr lang="vi-VN" dirty="0">
                <a:solidFill>
                  <a:srgbClr val="000000"/>
                </a:solidFill>
                <a:latin typeface="Helvetica" pitchFamily="2" charset="0"/>
              </a:rPr>
              <a:t>, tức gán liên tục, có thể hiểu như mạch tổ hợp ngoài thực tế, liên tục gán giá trị sau khi “tính toán” từ ngõ vô lên ngõ ra.</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2429076" y="1298242"/>
            <a:ext cx="7333843" cy="721743"/>
          </a:xfrm>
          <a:prstGeom prst="rect">
            <a:avLst/>
          </a:prstGeom>
        </p:spPr>
      </p:pic>
      <p:sp>
        <p:nvSpPr>
          <p:cNvPr id="5" name="Rectangle 4"/>
          <p:cNvSpPr/>
          <p:nvPr/>
        </p:nvSpPr>
        <p:spPr>
          <a:xfrm>
            <a:off x="149147" y="2148730"/>
            <a:ext cx="11893699"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Như tên của nó, continuous assignment, nên vị trí các dòng assign không ảnh hưởng tới kết quả sau cùng.</a:t>
            </a:r>
            <a:endParaRPr lang="vi-VN" dirty="0">
              <a:solidFill>
                <a:srgbClr val="000000"/>
              </a:solidFill>
              <a:effectLst/>
              <a:latin typeface="Helvetica" pitchFamily="2" charset="0"/>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012" y="2646807"/>
            <a:ext cx="4195536" cy="14749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0503" y="2646807"/>
            <a:ext cx="7487057" cy="21910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3.1 Bitwise operators – Phép toán với bit</a:t>
            </a:r>
            <a:endParaRPr lang="en-US" sz="2200" b="1" dirty="0">
              <a:solidFill>
                <a:srgbClr val="302280"/>
              </a:solidFill>
            </a:endParaRPr>
          </a:p>
        </p:txBody>
      </p:sp>
      <p:sp>
        <p:nvSpPr>
          <p:cNvPr id="2" name="Rectangle 1"/>
          <p:cNvSpPr/>
          <p:nvPr/>
        </p:nvSpPr>
        <p:spPr>
          <a:xfrm>
            <a:off x="376146" y="571637"/>
            <a:ext cx="3732112"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Bốn phép toán Boolean cơ bản:</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2348849" y="916524"/>
            <a:ext cx="6378874" cy="1853860"/>
          </a:xfrm>
          <a:prstGeom prst="rect">
            <a:avLst/>
          </a:prstGeom>
        </p:spPr>
      </p:pic>
      <p:sp>
        <p:nvSpPr>
          <p:cNvPr id="5" name="Rectangle 4"/>
          <p:cNvSpPr/>
          <p:nvPr/>
        </p:nvSpPr>
        <p:spPr>
          <a:xfrm>
            <a:off x="376146" y="2844711"/>
            <a:ext cx="10324280" cy="369332"/>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Đối với vector, từng cặp bit tương ứng sẽ thực hiện phép toán bitwise với nhau.</a:t>
            </a:r>
            <a:endParaRPr lang="vi-VN" dirty="0">
              <a:solidFill>
                <a:srgbClr val="000000"/>
              </a:solidFill>
              <a:effectLst/>
              <a:latin typeface="Helvetica" pitchFamily="2" charset="0"/>
            </a:endParaRPr>
          </a:p>
        </p:txBody>
      </p:sp>
      <p:pic>
        <p:nvPicPr>
          <p:cNvPr id="10" name="Picture 9"/>
          <p:cNvPicPr>
            <a:picLocks noChangeAspect="1"/>
          </p:cNvPicPr>
          <p:nvPr/>
        </p:nvPicPr>
        <p:blipFill>
          <a:blip r:embed="rId3"/>
          <a:stretch>
            <a:fillRect/>
          </a:stretch>
        </p:blipFill>
        <p:spPr>
          <a:xfrm>
            <a:off x="1814308" y="3288370"/>
            <a:ext cx="7447956" cy="28808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3.2 Reduciton operators – Phép toán rút gọn bit</a:t>
            </a:r>
            <a:endParaRPr lang="en-US" sz="2200" b="1" dirty="0">
              <a:solidFill>
                <a:srgbClr val="302280"/>
              </a:solidFill>
            </a:endParaRPr>
          </a:p>
        </p:txBody>
      </p:sp>
      <p:sp>
        <p:nvSpPr>
          <p:cNvPr id="2" name="Rectangle 1"/>
          <p:cNvSpPr/>
          <p:nvPr/>
        </p:nvSpPr>
        <p:spPr>
          <a:xfrm>
            <a:off x="201010" y="571637"/>
            <a:ext cx="11851560"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SystemVerilog cung cấp Reduction operators cho những trường hợp cần lấy một bit từ một signal nhiều bit bằng một phép toán.</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1831630" y="1078466"/>
            <a:ext cx="8528737" cy="2582726"/>
          </a:xfrm>
          <a:prstGeom prst="rect">
            <a:avLst/>
          </a:prstGeom>
        </p:spPr>
      </p:pic>
      <p:sp>
        <p:nvSpPr>
          <p:cNvPr id="8" name="Project Status"/>
          <p:cNvSpPr txBox="1"/>
          <p:nvPr/>
        </p:nvSpPr>
        <p:spPr>
          <a:xfrm>
            <a:off x="201010" y="3971677"/>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3.3 Logic operators – Phép toán luận lý</a:t>
            </a:r>
            <a:endParaRPr lang="en-US" sz="2200" b="1" dirty="0">
              <a:solidFill>
                <a:srgbClr val="302280"/>
              </a:solidFill>
            </a:endParaRPr>
          </a:p>
        </p:txBody>
      </p:sp>
      <p:sp>
        <p:nvSpPr>
          <p:cNvPr id="6" name="Rectangle 5"/>
          <p:cNvSpPr/>
          <p:nvPr/>
        </p:nvSpPr>
        <p:spPr>
          <a:xfrm>
            <a:off x="201010" y="4353976"/>
            <a:ext cx="10976072" cy="369332"/>
          </a:xfrm>
          <a:prstGeom prst="rect">
            <a:avLst/>
          </a:prstGeom>
        </p:spPr>
        <p:txBody>
          <a:bodyPr wrap="square">
            <a:spAutoFit/>
          </a:bodyPr>
          <a:lstStyle/>
          <a:p>
            <a:pPr marL="285750" indent="-285750">
              <a:buFont typeface="Courier New" panose="02070309020205020404" pitchFamily="49" charset="0"/>
              <a:buChar char="o"/>
            </a:pPr>
            <a:r>
              <a:rPr lang="en-US" dirty="0">
                <a:solidFill>
                  <a:srgbClr val="000000"/>
                </a:solidFill>
                <a:latin typeface="Helvetica" pitchFamily="2" charset="0"/>
              </a:rPr>
              <a:t>Logical operators </a:t>
            </a:r>
            <a:r>
              <a:rPr lang="en-US" dirty="0" err="1">
                <a:solidFill>
                  <a:srgbClr val="000000"/>
                </a:solidFill>
                <a:latin typeface="Helvetica" pitchFamily="2" charset="0"/>
              </a:rPr>
              <a:t>gần</a:t>
            </a:r>
            <a:r>
              <a:rPr lang="en-US" dirty="0">
                <a:solidFill>
                  <a:srgbClr val="000000"/>
                </a:solidFill>
                <a:latin typeface="Helvetica" pitchFamily="2" charset="0"/>
              </a:rPr>
              <a:t> </a:t>
            </a:r>
            <a:r>
              <a:rPr lang="en-US" dirty="0" err="1">
                <a:solidFill>
                  <a:srgbClr val="000000"/>
                </a:solidFill>
                <a:latin typeface="Helvetica" pitchFamily="2" charset="0"/>
              </a:rPr>
              <a:t>giống</a:t>
            </a:r>
            <a:r>
              <a:rPr lang="en-US" dirty="0">
                <a:solidFill>
                  <a:srgbClr val="000000"/>
                </a:solidFill>
                <a:latin typeface="Helvetica" pitchFamily="2" charset="0"/>
              </a:rPr>
              <a:t> </a:t>
            </a:r>
            <a:r>
              <a:rPr lang="en-US" dirty="0" err="1">
                <a:solidFill>
                  <a:srgbClr val="000000"/>
                </a:solidFill>
                <a:latin typeface="Helvetica" pitchFamily="2" charset="0"/>
              </a:rPr>
              <a:t>với</a:t>
            </a:r>
            <a:r>
              <a:rPr lang="en-US" dirty="0">
                <a:solidFill>
                  <a:srgbClr val="000000"/>
                </a:solidFill>
                <a:latin typeface="Helvetica" pitchFamily="2" charset="0"/>
              </a:rPr>
              <a:t> bitwise operators, </a:t>
            </a:r>
            <a:r>
              <a:rPr lang="en-US" dirty="0" err="1">
                <a:solidFill>
                  <a:srgbClr val="000000"/>
                </a:solidFill>
                <a:latin typeface="Helvetica" pitchFamily="2" charset="0"/>
              </a:rPr>
              <a:t>tuy</a:t>
            </a:r>
            <a:r>
              <a:rPr lang="en-US" dirty="0">
                <a:solidFill>
                  <a:srgbClr val="000000"/>
                </a:solidFill>
                <a:latin typeface="Helvetica" pitchFamily="2" charset="0"/>
              </a:rPr>
              <a:t> </a:t>
            </a:r>
            <a:r>
              <a:rPr lang="en-US" dirty="0" err="1">
                <a:solidFill>
                  <a:srgbClr val="000000"/>
                </a:solidFill>
                <a:latin typeface="Helvetica" pitchFamily="2" charset="0"/>
              </a:rPr>
              <a:t>nhiên</a:t>
            </a:r>
            <a:r>
              <a:rPr lang="en-US" dirty="0">
                <a:solidFill>
                  <a:srgbClr val="000000"/>
                </a:solidFill>
                <a:latin typeface="Helvetica" pitchFamily="2" charset="0"/>
              </a:rPr>
              <a:t> </a:t>
            </a:r>
            <a:r>
              <a:rPr lang="en-US" dirty="0" err="1">
                <a:solidFill>
                  <a:srgbClr val="000000"/>
                </a:solidFill>
                <a:latin typeface="Helvetica" pitchFamily="2" charset="0"/>
              </a:rPr>
              <a:t>nó</a:t>
            </a:r>
            <a:r>
              <a:rPr lang="en-US" dirty="0">
                <a:solidFill>
                  <a:srgbClr val="000000"/>
                </a:solidFill>
                <a:latin typeface="Helvetica" pitchFamily="2" charset="0"/>
              </a:rPr>
              <a:t> </a:t>
            </a:r>
            <a:r>
              <a:rPr lang="en-US" dirty="0" err="1">
                <a:solidFill>
                  <a:srgbClr val="000000"/>
                </a:solidFill>
                <a:latin typeface="Helvetica" pitchFamily="2" charset="0"/>
              </a:rPr>
              <a:t>chỉ</a:t>
            </a:r>
            <a:r>
              <a:rPr lang="en-US" dirty="0">
                <a:solidFill>
                  <a:srgbClr val="000000"/>
                </a:solidFill>
                <a:latin typeface="Helvetica" pitchFamily="2" charset="0"/>
              </a:rPr>
              <a:t> </a:t>
            </a:r>
            <a:r>
              <a:rPr lang="en-US" dirty="0" err="1">
                <a:solidFill>
                  <a:srgbClr val="000000"/>
                </a:solidFill>
                <a:latin typeface="Helvetica" pitchFamily="2" charset="0"/>
              </a:rPr>
              <a:t>tính</a:t>
            </a:r>
            <a:r>
              <a:rPr lang="en-US" dirty="0">
                <a:solidFill>
                  <a:srgbClr val="000000"/>
                </a:solidFill>
                <a:latin typeface="Helvetica" pitchFamily="2" charset="0"/>
              </a:rPr>
              <a:t> </a:t>
            </a:r>
            <a:r>
              <a:rPr lang="en-US" dirty="0" err="1">
                <a:solidFill>
                  <a:srgbClr val="000000"/>
                </a:solidFill>
                <a:latin typeface="Helvetica" pitchFamily="2" charset="0"/>
              </a:rPr>
              <a:t>toán</a:t>
            </a:r>
            <a:r>
              <a:rPr lang="en-US" dirty="0">
                <a:solidFill>
                  <a:srgbClr val="000000"/>
                </a:solidFill>
                <a:latin typeface="Helvetica" pitchFamily="2" charset="0"/>
              </a:rPr>
              <a:t> </a:t>
            </a:r>
            <a:r>
              <a:rPr lang="en-US" dirty="0" err="1">
                <a:solidFill>
                  <a:srgbClr val="000000"/>
                </a:solidFill>
                <a:latin typeface="Helvetica" pitchFamily="2" charset="0"/>
              </a:rPr>
              <a:t>giá</a:t>
            </a:r>
            <a:r>
              <a:rPr lang="en-US" dirty="0">
                <a:solidFill>
                  <a:srgbClr val="000000"/>
                </a:solidFill>
                <a:latin typeface="Helvetica" pitchFamily="2" charset="0"/>
              </a:rPr>
              <a:t> </a:t>
            </a:r>
            <a:r>
              <a:rPr lang="en-US" dirty="0" err="1">
                <a:solidFill>
                  <a:srgbClr val="000000"/>
                </a:solidFill>
                <a:latin typeface="Helvetica" pitchFamily="2" charset="0"/>
              </a:rPr>
              <a:t>trị</a:t>
            </a:r>
            <a:r>
              <a:rPr lang="en-US" dirty="0">
                <a:solidFill>
                  <a:srgbClr val="000000"/>
                </a:solidFill>
                <a:latin typeface="Helvetica" pitchFamily="2" charset="0"/>
              </a:rPr>
              <a:t> true/false.</a:t>
            </a:r>
            <a:endParaRPr lang="en-US" dirty="0">
              <a:solidFill>
                <a:srgbClr val="000000"/>
              </a:solidFill>
              <a:effectLst/>
              <a:latin typeface="Helvetica" pitchFamily="2" charset="0"/>
            </a:endParaRPr>
          </a:p>
        </p:txBody>
      </p:sp>
      <p:pic>
        <p:nvPicPr>
          <p:cNvPr id="7" name="Picture 6"/>
          <p:cNvPicPr>
            <a:picLocks noChangeAspect="1"/>
          </p:cNvPicPr>
          <p:nvPr/>
        </p:nvPicPr>
        <p:blipFill>
          <a:blip r:embed="rId3"/>
          <a:stretch>
            <a:fillRect/>
          </a:stretch>
        </p:blipFill>
        <p:spPr>
          <a:xfrm>
            <a:off x="2152649" y="4723308"/>
            <a:ext cx="7886700" cy="736600"/>
          </a:xfrm>
          <a:prstGeom prst="rect">
            <a:avLst/>
          </a:prstGeom>
        </p:spPr>
      </p:pic>
      <p:sp>
        <p:nvSpPr>
          <p:cNvPr id="9" name="Rectangle 8"/>
          <p:cNvSpPr/>
          <p:nvPr/>
        </p:nvSpPr>
        <p:spPr>
          <a:xfrm>
            <a:off x="201010" y="5585727"/>
            <a:ext cx="11287357" cy="369332"/>
          </a:xfrm>
          <a:prstGeom prst="rect">
            <a:avLst/>
          </a:prstGeom>
        </p:spPr>
        <p:txBody>
          <a:bodyPr wrap="square">
            <a:spAutoFit/>
          </a:bodyPr>
          <a:lstStyle/>
          <a:p>
            <a:pPr marL="285750" indent="-285750">
              <a:buFont typeface="Wingdings" panose="05000000000000000000" pitchFamily="2" charset="2"/>
              <a:buChar char="v"/>
            </a:pP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logical</a:t>
            </a:r>
            <a:r>
              <a:rPr lang="vi-VN" dirty="0">
                <a:solidFill>
                  <a:srgbClr val="000000"/>
                </a:solidFill>
                <a:latin typeface="Helvetica" pitchFamily="2" charset="0"/>
              </a:rPr>
              <a:t> </a:t>
            </a:r>
            <a:r>
              <a:rPr lang="vi-VN" i="1" dirty="0">
                <a:solidFill>
                  <a:srgbClr val="000000"/>
                </a:solidFill>
                <a:latin typeface="Helvetica" pitchFamily="2" charset="0"/>
              </a:rPr>
              <a:t>operators</a:t>
            </a:r>
            <a:r>
              <a:rPr lang="vi-VN" dirty="0">
                <a:solidFill>
                  <a:srgbClr val="000000"/>
                </a:solidFill>
                <a:latin typeface="Helvetica" pitchFamily="2" charset="0"/>
              </a:rPr>
              <a:t> </a:t>
            </a:r>
            <a:r>
              <a:rPr lang="vi-VN" i="1" dirty="0">
                <a:solidFill>
                  <a:srgbClr val="000000"/>
                </a:solidFill>
                <a:latin typeface="Helvetica" pitchFamily="2" charset="0"/>
              </a:rPr>
              <a:t>với</a:t>
            </a:r>
            <a:r>
              <a:rPr lang="vi-VN" dirty="0">
                <a:solidFill>
                  <a:srgbClr val="000000"/>
                </a:solidFill>
                <a:latin typeface="Helvetica" pitchFamily="2" charset="0"/>
              </a:rPr>
              <a:t> </a:t>
            </a:r>
            <a:r>
              <a:rPr lang="vi-VN" i="1" dirty="0">
                <a:solidFill>
                  <a:srgbClr val="000000"/>
                </a:solidFill>
                <a:latin typeface="Helvetica" pitchFamily="2" charset="0"/>
              </a:rPr>
              <a:t>giá</a:t>
            </a:r>
            <a:r>
              <a:rPr lang="vi-VN" dirty="0">
                <a:solidFill>
                  <a:srgbClr val="000000"/>
                </a:solidFill>
                <a:latin typeface="Helvetica" pitchFamily="2" charset="0"/>
              </a:rPr>
              <a:t> </a:t>
            </a:r>
            <a:r>
              <a:rPr lang="vi-VN" i="1" dirty="0">
                <a:solidFill>
                  <a:srgbClr val="000000"/>
                </a:solidFill>
                <a:latin typeface="Helvetica" pitchFamily="2" charset="0"/>
              </a:rPr>
              <a:t>trị</a:t>
            </a:r>
            <a:r>
              <a:rPr lang="vi-VN" dirty="0">
                <a:solidFill>
                  <a:srgbClr val="000000"/>
                </a:solidFill>
                <a:latin typeface="Helvetica" pitchFamily="2" charset="0"/>
              </a:rPr>
              <a:t> </a:t>
            </a:r>
            <a:r>
              <a:rPr lang="vi-VN" i="1" dirty="0">
                <a:solidFill>
                  <a:srgbClr val="000000"/>
                </a:solidFill>
                <a:latin typeface="Helvetica" pitchFamily="2" charset="0"/>
              </a:rPr>
              <a:t>đơn</a:t>
            </a:r>
            <a:r>
              <a:rPr lang="vi-VN" dirty="0">
                <a:solidFill>
                  <a:srgbClr val="000000"/>
                </a:solidFill>
                <a:latin typeface="Helvetica" pitchFamily="2" charset="0"/>
              </a:rPr>
              <a:t> </a:t>
            </a:r>
            <a:r>
              <a:rPr lang="vi-VN" i="1" dirty="0">
                <a:solidFill>
                  <a:srgbClr val="000000"/>
                </a:solidFill>
                <a:latin typeface="Helvetica" pitchFamily="2" charset="0"/>
              </a:rPr>
              <a:t>(1-bit),</a:t>
            </a:r>
            <a:r>
              <a:rPr lang="vi-VN" dirty="0">
                <a:solidFill>
                  <a:srgbClr val="000000"/>
                </a:solidFill>
                <a:latin typeface="Helvetica" pitchFamily="2" charset="0"/>
              </a:rPr>
              <a:t> </a:t>
            </a:r>
            <a:r>
              <a:rPr lang="vi-VN" i="1" dirty="0">
                <a:solidFill>
                  <a:srgbClr val="000000"/>
                </a:solidFill>
                <a:latin typeface="Helvetica" pitchFamily="2" charset="0"/>
              </a:rPr>
              <a:t>đặng</a:t>
            </a:r>
            <a:r>
              <a:rPr lang="vi-VN" dirty="0">
                <a:solidFill>
                  <a:srgbClr val="000000"/>
                </a:solidFill>
                <a:latin typeface="Helvetica" pitchFamily="2" charset="0"/>
              </a:rPr>
              <a:t> </a:t>
            </a:r>
            <a:r>
              <a:rPr lang="vi-VN" i="1" dirty="0">
                <a:solidFill>
                  <a:srgbClr val="000000"/>
                </a:solidFill>
                <a:latin typeface="Helvetica" pitchFamily="2" charset="0"/>
              </a:rPr>
              <a:t>xác</a:t>
            </a:r>
            <a:r>
              <a:rPr lang="vi-VN" dirty="0">
                <a:solidFill>
                  <a:srgbClr val="000000"/>
                </a:solidFill>
                <a:latin typeface="Helvetica" pitchFamily="2" charset="0"/>
              </a:rPr>
              <a:t> </a:t>
            </a:r>
            <a:r>
              <a:rPr lang="vi-VN" i="1" dirty="0">
                <a:solidFill>
                  <a:srgbClr val="000000"/>
                </a:solidFill>
                <a:latin typeface="Helvetica" pitchFamily="2" charset="0"/>
              </a:rPr>
              <a:t>định</a:t>
            </a:r>
            <a:r>
              <a:rPr lang="vi-VN" dirty="0">
                <a:solidFill>
                  <a:srgbClr val="000000"/>
                </a:solidFill>
                <a:latin typeface="Helvetica" pitchFamily="2" charset="0"/>
              </a:rPr>
              <a:t> </a:t>
            </a:r>
            <a:r>
              <a:rPr lang="vi-VN" i="1" dirty="0">
                <a:solidFill>
                  <a:srgbClr val="000000"/>
                </a:solidFill>
                <a:latin typeface="Helvetica" pitchFamily="2" charset="0"/>
              </a:rPr>
              <a:t>giá</a:t>
            </a:r>
            <a:r>
              <a:rPr lang="vi-VN" dirty="0">
                <a:solidFill>
                  <a:srgbClr val="000000"/>
                </a:solidFill>
                <a:latin typeface="Helvetica" pitchFamily="2" charset="0"/>
              </a:rPr>
              <a:t> </a:t>
            </a:r>
            <a:r>
              <a:rPr lang="vi-VN" i="1" dirty="0">
                <a:solidFill>
                  <a:srgbClr val="000000"/>
                </a:solidFill>
                <a:latin typeface="Helvetica" pitchFamily="2" charset="0"/>
              </a:rPr>
              <a:t>trị</a:t>
            </a:r>
            <a:r>
              <a:rPr lang="vi-VN" dirty="0">
                <a:solidFill>
                  <a:srgbClr val="000000"/>
                </a:solidFill>
                <a:latin typeface="Helvetica" pitchFamily="2" charset="0"/>
              </a:rPr>
              <a:t> </a:t>
            </a:r>
            <a:r>
              <a:rPr lang="vi-VN" i="1" dirty="0">
                <a:solidFill>
                  <a:srgbClr val="000000"/>
                </a:solidFill>
                <a:latin typeface="Helvetica" pitchFamily="2" charset="0"/>
              </a:rPr>
              <a:t>true/false</a:t>
            </a:r>
            <a:r>
              <a:rPr lang="vi-VN" dirty="0">
                <a:solidFill>
                  <a:srgbClr val="000000"/>
                </a:solidFill>
                <a:latin typeface="Helvetica" pitchFamily="2" charset="0"/>
              </a:rPr>
              <a:t> </a:t>
            </a:r>
            <a:r>
              <a:rPr lang="vi-VN" i="1" dirty="0">
                <a:solidFill>
                  <a:srgbClr val="000000"/>
                </a:solidFill>
                <a:latin typeface="Helvetica" pitchFamily="2" charset="0"/>
              </a:rPr>
              <a:t>(điều</a:t>
            </a:r>
            <a:r>
              <a:rPr lang="vi-VN" dirty="0">
                <a:solidFill>
                  <a:srgbClr val="000000"/>
                </a:solidFill>
                <a:latin typeface="Helvetica" pitchFamily="2" charset="0"/>
              </a:rPr>
              <a:t> </a:t>
            </a:r>
            <a:r>
              <a:rPr lang="vi-VN" i="1" dirty="0">
                <a:solidFill>
                  <a:srgbClr val="000000"/>
                </a:solidFill>
                <a:latin typeface="Helvetica" pitchFamily="2" charset="0"/>
              </a:rPr>
              <a:t>kiện).</a:t>
            </a:r>
            <a:endParaRPr lang="vi-VN" dirty="0">
              <a:solidFill>
                <a:srgbClr val="000000"/>
              </a:solidFill>
              <a:effectLst/>
              <a:latin typeface="Helvetica"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Project Status"/>
          <p:cNvSpPr txBox="1"/>
          <p:nvPr/>
        </p:nvSpPr>
        <p:spPr>
          <a:xfrm>
            <a:off x="201011" y="185659"/>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3.4 Comparison Operators – Phép toán so sánh</a:t>
            </a:r>
            <a:endParaRPr lang="en-US" sz="2200" b="1" dirty="0">
              <a:solidFill>
                <a:srgbClr val="302280"/>
              </a:solidFill>
            </a:endParaRPr>
          </a:p>
        </p:txBody>
      </p:sp>
      <p:sp>
        <p:nvSpPr>
          <p:cNvPr id="2" name="Rectangle 1"/>
          <p:cNvSpPr/>
          <p:nvPr/>
        </p:nvSpPr>
        <p:spPr>
          <a:xfrm>
            <a:off x="392679" y="626805"/>
            <a:ext cx="5352747" cy="369332"/>
          </a:xfrm>
          <a:prstGeom prst="rect">
            <a:avLst/>
          </a:prstGeom>
        </p:spPr>
        <p:txBody>
          <a:bodyPr wrap="none">
            <a:spAutoFit/>
          </a:bodyPr>
          <a:lstStyle/>
          <a:p>
            <a:pPr marL="285750" indent="-285750">
              <a:buFont typeface="Courier New" panose="02070309020205020404" pitchFamily="49" charset="0"/>
              <a:buChar char="o"/>
            </a:pPr>
            <a:r>
              <a:rPr lang="en-US" dirty="0" err="1">
                <a:solidFill>
                  <a:srgbClr val="000000"/>
                </a:solidFill>
                <a:latin typeface="Helvetica" pitchFamily="2" charset="0"/>
              </a:rPr>
              <a:t>Những</a:t>
            </a:r>
            <a:r>
              <a:rPr lang="en-US" dirty="0">
                <a:solidFill>
                  <a:srgbClr val="000000"/>
                </a:solidFill>
                <a:latin typeface="Helvetica" pitchFamily="2" charset="0"/>
              </a:rPr>
              <a:t> </a:t>
            </a:r>
            <a:r>
              <a:rPr lang="en-US" dirty="0" err="1">
                <a:solidFill>
                  <a:srgbClr val="000000"/>
                </a:solidFill>
                <a:latin typeface="Helvetica" pitchFamily="2" charset="0"/>
              </a:rPr>
              <a:t>phép</a:t>
            </a:r>
            <a:r>
              <a:rPr lang="en-US" dirty="0">
                <a:solidFill>
                  <a:srgbClr val="000000"/>
                </a:solidFill>
                <a:latin typeface="Helvetica" pitchFamily="2" charset="0"/>
              </a:rPr>
              <a:t> </a:t>
            </a:r>
            <a:r>
              <a:rPr lang="en-US" dirty="0" err="1">
                <a:solidFill>
                  <a:srgbClr val="000000"/>
                </a:solidFill>
                <a:latin typeface="Helvetica" pitchFamily="2" charset="0"/>
              </a:rPr>
              <a:t>toán</a:t>
            </a:r>
            <a:r>
              <a:rPr lang="en-US" dirty="0">
                <a:solidFill>
                  <a:srgbClr val="000000"/>
                </a:solidFill>
                <a:latin typeface="Helvetica" pitchFamily="2" charset="0"/>
              </a:rPr>
              <a:t> so </a:t>
            </a:r>
            <a:r>
              <a:rPr lang="en-US" dirty="0" err="1">
                <a:solidFill>
                  <a:srgbClr val="000000"/>
                </a:solidFill>
                <a:latin typeface="Helvetica" pitchFamily="2" charset="0"/>
              </a:rPr>
              <a:t>sánh</a:t>
            </a:r>
            <a:r>
              <a:rPr lang="en-US" dirty="0">
                <a:solidFill>
                  <a:srgbClr val="000000"/>
                </a:solidFill>
                <a:latin typeface="Helvetica" pitchFamily="2" charset="0"/>
              </a:rPr>
              <a:t> </a:t>
            </a:r>
            <a:r>
              <a:rPr lang="en-US" dirty="0" err="1">
                <a:solidFill>
                  <a:srgbClr val="000000"/>
                </a:solidFill>
                <a:latin typeface="Helvetica" pitchFamily="2" charset="0"/>
              </a:rPr>
              <a:t>sau</a:t>
            </a:r>
            <a:r>
              <a:rPr lang="en-US" dirty="0">
                <a:solidFill>
                  <a:srgbClr val="000000"/>
                </a:solidFill>
                <a:latin typeface="Helvetica" pitchFamily="2" charset="0"/>
              </a:rPr>
              <a:t> </a:t>
            </a:r>
            <a:r>
              <a:rPr lang="en-US" dirty="0" err="1">
                <a:solidFill>
                  <a:srgbClr val="000000"/>
                </a:solidFill>
                <a:latin typeface="Helvetica" pitchFamily="2" charset="0"/>
              </a:rPr>
              <a:t>là</a:t>
            </a:r>
            <a:r>
              <a:rPr lang="en-US" dirty="0">
                <a:solidFill>
                  <a:srgbClr val="000000"/>
                </a:solidFill>
                <a:latin typeface="Helvetica" pitchFamily="2" charset="0"/>
              </a:rPr>
              <a:t> synthesizable:</a:t>
            </a:r>
            <a:endParaRPr lang="en-US"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2165350" y="1192808"/>
            <a:ext cx="7861300" cy="1270000"/>
          </a:xfrm>
          <a:prstGeom prst="rect">
            <a:avLst/>
          </a:prstGeom>
        </p:spPr>
      </p:pic>
      <p:sp>
        <p:nvSpPr>
          <p:cNvPr id="9" name="Project Status"/>
          <p:cNvSpPr txBox="1"/>
          <p:nvPr/>
        </p:nvSpPr>
        <p:spPr>
          <a:xfrm>
            <a:off x="269105" y="2744815"/>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3.5 Shift operators – Phép toán dịch</a:t>
            </a:r>
            <a:endParaRPr lang="en-US" sz="2200" b="1" dirty="0">
              <a:solidFill>
                <a:srgbClr val="302280"/>
              </a:solidFill>
            </a:endParaRPr>
          </a:p>
        </p:txBody>
      </p:sp>
      <p:sp>
        <p:nvSpPr>
          <p:cNvPr id="6" name="Rectangle 5"/>
          <p:cNvSpPr/>
          <p:nvPr/>
        </p:nvSpPr>
        <p:spPr>
          <a:xfrm>
            <a:off x="470500" y="3203459"/>
            <a:ext cx="6438173" cy="369332"/>
          </a:xfrm>
          <a:prstGeom prst="rect">
            <a:avLst/>
          </a:prstGeom>
        </p:spPr>
        <p:txBody>
          <a:bodyPr wrap="none">
            <a:spAutoFit/>
          </a:bodyPr>
          <a:lstStyle/>
          <a:p>
            <a:pPr marL="285750" indent="-285750">
              <a:buFont typeface="Courier New" panose="02070309020205020404" pitchFamily="49" charset="0"/>
              <a:buChar char="o"/>
            </a:pPr>
            <a:r>
              <a:rPr lang="vi-VN" dirty="0">
                <a:solidFill>
                  <a:srgbClr val="000000"/>
                </a:solidFill>
                <a:latin typeface="Helvetica" pitchFamily="2" charset="0"/>
              </a:rPr>
              <a:t>Có ba phép toán dịch cơ bản mà SystemVerilog cung cấp:</a:t>
            </a:r>
            <a:endParaRPr lang="vi-VN" dirty="0">
              <a:solidFill>
                <a:srgbClr val="000000"/>
              </a:solidFill>
              <a:effectLst/>
              <a:latin typeface="Helvetica" pitchFamily="2" charset="0"/>
            </a:endParaRPr>
          </a:p>
        </p:txBody>
      </p:sp>
      <p:pic>
        <p:nvPicPr>
          <p:cNvPr id="7" name="Picture 6"/>
          <p:cNvPicPr>
            <a:picLocks noChangeAspect="1"/>
          </p:cNvPicPr>
          <p:nvPr/>
        </p:nvPicPr>
        <p:blipFill>
          <a:blip r:embed="rId3"/>
          <a:stretch>
            <a:fillRect/>
          </a:stretch>
        </p:blipFill>
        <p:spPr>
          <a:xfrm>
            <a:off x="3002603" y="3662103"/>
            <a:ext cx="5717533" cy="28404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2970" y="0"/>
            <a:ext cx="12192000" cy="6858000"/>
          </a:xfrm>
          <a:prstGeom prst="rect">
            <a:avLst/>
          </a:prstGeom>
        </p:spPr>
      </p:pic>
      <p:sp>
        <p:nvSpPr>
          <p:cNvPr id="69" name="Project Status"/>
          <p:cNvSpPr txBox="1"/>
          <p:nvPr/>
        </p:nvSpPr>
        <p:spPr>
          <a:xfrm>
            <a:off x="201010" y="130491"/>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3.6 Arithmetic operators – Phép toán số học</a:t>
            </a:r>
            <a:endParaRPr lang="en-US" sz="2200" b="1" dirty="0">
              <a:solidFill>
                <a:srgbClr val="302280"/>
              </a:solidFill>
            </a:endParaRPr>
          </a:p>
        </p:txBody>
      </p:sp>
      <p:sp>
        <p:nvSpPr>
          <p:cNvPr id="2" name="Rectangle 1"/>
          <p:cNvSpPr/>
          <p:nvPr/>
        </p:nvSpPr>
        <p:spPr>
          <a:xfrm>
            <a:off x="87549" y="571637"/>
            <a:ext cx="12104451"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Những phép toán trên phần nhiều là phép toán Boolean, ngoài ra phép toán số học cũng được SystemVerilog hỗ trợ.</a:t>
            </a:r>
            <a:endParaRPr lang="vi-VN" dirty="0">
              <a:solidFill>
                <a:srgbClr val="000000"/>
              </a:solidFill>
              <a:effectLst/>
              <a:latin typeface="Helvetica" pitchFamily="2" charset="0"/>
            </a:endParaRPr>
          </a:p>
        </p:txBody>
      </p:sp>
      <p:pic>
        <p:nvPicPr>
          <p:cNvPr id="3" name="Picture 2"/>
          <p:cNvPicPr>
            <a:picLocks noChangeAspect="1"/>
          </p:cNvPicPr>
          <p:nvPr/>
        </p:nvPicPr>
        <p:blipFill>
          <a:blip r:embed="rId2"/>
          <a:stretch>
            <a:fillRect/>
          </a:stretch>
        </p:blipFill>
        <p:spPr>
          <a:xfrm>
            <a:off x="2133599" y="940969"/>
            <a:ext cx="7924800" cy="1257300"/>
          </a:xfrm>
          <a:prstGeom prst="rect">
            <a:avLst/>
          </a:prstGeom>
        </p:spPr>
      </p:pic>
      <p:sp>
        <p:nvSpPr>
          <p:cNvPr id="5" name="Rectangle 4"/>
          <p:cNvSpPr/>
          <p:nvPr/>
        </p:nvSpPr>
        <p:spPr>
          <a:xfrm>
            <a:off x="813816" y="2228671"/>
            <a:ext cx="10625328" cy="1200329"/>
          </a:xfrm>
          <a:prstGeom prst="rect">
            <a:avLst/>
          </a:prstGeom>
        </p:spPr>
        <p:txBody>
          <a:bodyPr wrap="square">
            <a:spAutoFit/>
          </a:bodyPr>
          <a:lstStyle/>
          <a:p>
            <a:pPr marL="285750" indent="-285750">
              <a:buFont typeface="Wingdings" panose="05000000000000000000" pitchFamily="2" charset="2"/>
              <a:buChar char="v"/>
            </a:pPr>
            <a:r>
              <a:rPr lang="vi-VN" i="1" dirty="0">
                <a:solidFill>
                  <a:srgbClr val="000000"/>
                </a:solidFill>
                <a:latin typeface="Helvetica" pitchFamily="2" charset="0"/>
              </a:rPr>
              <a:t>Cần</a:t>
            </a:r>
            <a:r>
              <a:rPr lang="vi-VN" dirty="0">
                <a:solidFill>
                  <a:srgbClr val="000000"/>
                </a:solidFill>
                <a:latin typeface="Helvetica" pitchFamily="2" charset="0"/>
              </a:rPr>
              <a:t> </a:t>
            </a:r>
            <a:r>
              <a:rPr lang="vi-VN" i="1" dirty="0">
                <a:solidFill>
                  <a:srgbClr val="000000"/>
                </a:solidFill>
                <a:latin typeface="Helvetica" pitchFamily="2" charset="0"/>
              </a:rPr>
              <a:t>lưu</a:t>
            </a:r>
            <a:r>
              <a:rPr lang="vi-VN" dirty="0">
                <a:solidFill>
                  <a:srgbClr val="000000"/>
                </a:solidFill>
                <a:latin typeface="Helvetica" pitchFamily="2" charset="0"/>
              </a:rPr>
              <a:t> </a:t>
            </a:r>
            <a:r>
              <a:rPr lang="vi-VN" i="1" dirty="0">
                <a:solidFill>
                  <a:srgbClr val="000000"/>
                </a:solidFill>
                <a:latin typeface="Helvetica" pitchFamily="2" charset="0"/>
              </a:rPr>
              <a:t>ý</a:t>
            </a:r>
            <a:r>
              <a:rPr lang="vi-VN" dirty="0">
                <a:solidFill>
                  <a:srgbClr val="000000"/>
                </a:solidFill>
                <a:latin typeface="Helvetica" pitchFamily="2" charset="0"/>
              </a:rPr>
              <a:t> </a:t>
            </a:r>
            <a:r>
              <a:rPr lang="vi-VN" i="1" dirty="0">
                <a:solidFill>
                  <a:srgbClr val="000000"/>
                </a:solidFill>
                <a:latin typeface="Helvetica" pitchFamily="2" charset="0"/>
              </a:rPr>
              <a:t>đến</a:t>
            </a:r>
            <a:r>
              <a:rPr lang="vi-VN" dirty="0">
                <a:solidFill>
                  <a:srgbClr val="000000"/>
                </a:solidFill>
                <a:latin typeface="Helvetica" pitchFamily="2" charset="0"/>
              </a:rPr>
              <a:t> </a:t>
            </a:r>
            <a:r>
              <a:rPr lang="vi-VN" i="1" dirty="0">
                <a:solidFill>
                  <a:srgbClr val="000000"/>
                </a:solidFill>
                <a:latin typeface="Helvetica" pitchFamily="2" charset="0"/>
              </a:rPr>
              <a:t>việc</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Arithmetic</a:t>
            </a:r>
            <a:r>
              <a:rPr lang="vi-VN" dirty="0">
                <a:solidFill>
                  <a:srgbClr val="000000"/>
                </a:solidFill>
                <a:latin typeface="Helvetica" pitchFamily="2" charset="0"/>
              </a:rPr>
              <a:t> </a:t>
            </a:r>
            <a:r>
              <a:rPr lang="vi-VN" i="1" dirty="0">
                <a:solidFill>
                  <a:srgbClr val="000000"/>
                </a:solidFill>
                <a:latin typeface="Helvetica" pitchFamily="2" charset="0"/>
              </a:rPr>
              <a:t>operators,</a:t>
            </a:r>
            <a:r>
              <a:rPr lang="vi-VN" dirty="0">
                <a:solidFill>
                  <a:srgbClr val="000000"/>
                </a:solidFill>
                <a:latin typeface="Helvetica" pitchFamily="2" charset="0"/>
              </a:rPr>
              <a:t> </a:t>
            </a:r>
            <a:r>
              <a:rPr lang="vi-VN" i="1" dirty="0">
                <a:solidFill>
                  <a:srgbClr val="000000"/>
                </a:solidFill>
                <a:latin typeface="Helvetica" pitchFamily="2" charset="0"/>
              </a:rPr>
              <a:t>ví</a:t>
            </a:r>
            <a:r>
              <a:rPr lang="vi-VN" dirty="0">
                <a:solidFill>
                  <a:srgbClr val="000000"/>
                </a:solidFill>
                <a:latin typeface="Helvetica" pitchFamily="2" charset="0"/>
              </a:rPr>
              <a:t> </a:t>
            </a:r>
            <a:r>
              <a:rPr lang="vi-VN" i="1" dirty="0">
                <a:solidFill>
                  <a:srgbClr val="000000"/>
                </a:solidFill>
                <a:latin typeface="Helvetica" pitchFamily="2" charset="0"/>
              </a:rPr>
              <a:t>dụ</a:t>
            </a:r>
            <a:r>
              <a:rPr lang="vi-VN" dirty="0">
                <a:solidFill>
                  <a:srgbClr val="000000"/>
                </a:solidFill>
                <a:latin typeface="Helvetica" pitchFamily="2" charset="0"/>
              </a:rPr>
              <a:t> </a:t>
            </a:r>
            <a:r>
              <a:rPr lang="vi-VN" i="1" dirty="0">
                <a:solidFill>
                  <a:srgbClr val="000000"/>
                </a:solidFill>
                <a:latin typeface="Helvetica" pitchFamily="2" charset="0"/>
              </a:rPr>
              <a:t>cần</a:t>
            </a:r>
            <a:r>
              <a:rPr lang="vi-VN" dirty="0">
                <a:solidFill>
                  <a:srgbClr val="000000"/>
                </a:solidFill>
                <a:latin typeface="Helvetica" pitchFamily="2" charset="0"/>
              </a:rPr>
              <a:t> </a:t>
            </a:r>
            <a:r>
              <a:rPr lang="vi-VN" i="1" dirty="0">
                <a:solidFill>
                  <a:srgbClr val="000000"/>
                </a:solidFill>
                <a:latin typeface="Helvetica" pitchFamily="2" charset="0"/>
              </a:rPr>
              <a:t>có</a:t>
            </a:r>
            <a:r>
              <a:rPr lang="vi-VN" dirty="0">
                <a:solidFill>
                  <a:srgbClr val="000000"/>
                </a:solidFill>
                <a:latin typeface="Helvetica" pitchFamily="2" charset="0"/>
              </a:rPr>
              <a:t> </a:t>
            </a:r>
            <a:r>
              <a:rPr lang="vi-VN" i="1" dirty="0">
                <a:solidFill>
                  <a:srgbClr val="000000"/>
                </a:solidFill>
                <a:latin typeface="Helvetica" pitchFamily="2" charset="0"/>
              </a:rPr>
              <a:t>FPGA</a:t>
            </a:r>
            <a:r>
              <a:rPr lang="vi-VN" dirty="0">
                <a:solidFill>
                  <a:srgbClr val="000000"/>
                </a:solidFill>
                <a:latin typeface="Helvetica" pitchFamily="2" charset="0"/>
              </a:rPr>
              <a:t> </a:t>
            </a:r>
            <a:r>
              <a:rPr lang="vi-VN" i="1" dirty="0">
                <a:solidFill>
                  <a:srgbClr val="000000"/>
                </a:solidFill>
                <a:latin typeface="Helvetica" pitchFamily="2" charset="0"/>
              </a:rPr>
              <a:t>có</a:t>
            </a:r>
            <a:r>
              <a:rPr lang="vi-VN" dirty="0">
                <a:solidFill>
                  <a:srgbClr val="000000"/>
                </a:solidFill>
                <a:latin typeface="Helvetica" pitchFamily="2" charset="0"/>
              </a:rPr>
              <a:t> </a:t>
            </a:r>
            <a:r>
              <a:rPr lang="vi-VN" i="1" dirty="0">
                <a:solidFill>
                  <a:srgbClr val="000000"/>
                </a:solidFill>
                <a:latin typeface="Helvetica" pitchFamily="2" charset="0"/>
              </a:rPr>
              <a:t>hỗ</a:t>
            </a:r>
            <a:r>
              <a:rPr lang="vi-VN" dirty="0">
                <a:solidFill>
                  <a:srgbClr val="000000"/>
                </a:solidFill>
                <a:latin typeface="Helvetica" pitchFamily="2" charset="0"/>
              </a:rPr>
              <a:t> </a:t>
            </a:r>
            <a:r>
              <a:rPr lang="vi-VN" i="1" dirty="0">
                <a:solidFill>
                  <a:srgbClr val="000000"/>
                </a:solidFill>
                <a:latin typeface="Helvetica" pitchFamily="2" charset="0"/>
              </a:rPr>
              <a:t>trợ</a:t>
            </a:r>
            <a:r>
              <a:rPr lang="vi-VN" dirty="0">
                <a:solidFill>
                  <a:srgbClr val="000000"/>
                </a:solidFill>
                <a:latin typeface="Helvetica" pitchFamily="2" charset="0"/>
              </a:rPr>
              <a:t> </a:t>
            </a:r>
            <a:r>
              <a:rPr lang="vi-VN" i="1" dirty="0">
                <a:solidFill>
                  <a:srgbClr val="000000"/>
                </a:solidFill>
                <a:latin typeface="Helvetica" pitchFamily="2" charset="0"/>
              </a:rPr>
              <a:t>bộ</a:t>
            </a:r>
            <a:r>
              <a:rPr lang="vi-VN" dirty="0">
                <a:solidFill>
                  <a:srgbClr val="000000"/>
                </a:solidFill>
                <a:latin typeface="Helvetica" pitchFamily="2" charset="0"/>
              </a:rPr>
              <a:t> </a:t>
            </a:r>
            <a:r>
              <a:rPr lang="vi-VN" i="1" dirty="0">
                <a:solidFill>
                  <a:srgbClr val="000000"/>
                </a:solidFill>
                <a:latin typeface="Helvetica" pitchFamily="2" charset="0"/>
              </a:rPr>
              <a:t>nhân</a:t>
            </a:r>
            <a:r>
              <a:rPr lang="vi-VN" dirty="0">
                <a:solidFill>
                  <a:srgbClr val="000000"/>
                </a:solidFill>
                <a:latin typeface="Helvetica" pitchFamily="2" charset="0"/>
              </a:rPr>
              <a:t> </a:t>
            </a:r>
            <a:r>
              <a:rPr lang="vi-VN" i="1" dirty="0">
                <a:solidFill>
                  <a:srgbClr val="000000"/>
                </a:solidFill>
                <a:latin typeface="Helvetica" pitchFamily="2" charset="0"/>
              </a:rPr>
              <a:t>mới</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phép</a:t>
            </a:r>
            <a:r>
              <a:rPr lang="vi-VN" dirty="0">
                <a:solidFill>
                  <a:srgbClr val="000000"/>
                </a:solidFill>
                <a:latin typeface="Helvetica" pitchFamily="2" charset="0"/>
              </a:rPr>
              <a:t> </a:t>
            </a:r>
            <a:r>
              <a:rPr lang="vi-VN" i="1" dirty="0">
                <a:solidFill>
                  <a:srgbClr val="000000"/>
                </a:solidFill>
                <a:latin typeface="Helvetica" pitchFamily="2" charset="0"/>
              </a:rPr>
              <a:t>*</a:t>
            </a:r>
            <a:r>
              <a:rPr lang="vi-VN" dirty="0">
                <a:solidFill>
                  <a:srgbClr val="000000"/>
                </a:solidFill>
                <a:latin typeface="Helvetica" pitchFamily="2" charset="0"/>
              </a:rPr>
              <a:t> </a:t>
            </a:r>
            <a:r>
              <a:rPr lang="vi-VN" i="1" dirty="0">
                <a:solidFill>
                  <a:srgbClr val="000000"/>
                </a:solidFill>
                <a:latin typeface="Helvetica" pitchFamily="2" charset="0"/>
              </a:rPr>
              <a:t>khi</a:t>
            </a:r>
            <a:r>
              <a:rPr lang="vi-VN" dirty="0">
                <a:solidFill>
                  <a:srgbClr val="000000"/>
                </a:solidFill>
                <a:latin typeface="Helvetica" pitchFamily="2" charset="0"/>
              </a:rPr>
              <a:t> </a:t>
            </a:r>
            <a:r>
              <a:rPr lang="vi-VN" b="1" i="1" dirty="0">
                <a:solidFill>
                  <a:srgbClr val="000000"/>
                </a:solidFill>
                <a:latin typeface="Helvetica" pitchFamily="2" charset="0"/>
              </a:rPr>
              <a:t>assign</a:t>
            </a:r>
            <a:r>
              <a:rPr lang="vi-VN" i="1" dirty="0">
                <a:solidFill>
                  <a:srgbClr val="000000"/>
                </a:solidFill>
                <a:latin typeface="Helvetica" pitchFamily="2" charset="0"/>
              </a:rPr>
              <a:t>.</a:t>
            </a:r>
            <a:endParaRPr lang="vi-VN" dirty="0">
              <a:solidFill>
                <a:srgbClr val="000000"/>
              </a:solidFill>
              <a:latin typeface="Helvetica" pitchFamily="2" charset="0"/>
            </a:endParaRPr>
          </a:p>
          <a:p>
            <a:pPr marL="285750" indent="-285750">
              <a:buFont typeface="Wingdings" panose="05000000000000000000" pitchFamily="2" charset="2"/>
              <a:buChar char="v"/>
            </a:pPr>
            <a:r>
              <a:rPr lang="vi-VN" i="1" dirty="0">
                <a:solidFill>
                  <a:srgbClr val="000000"/>
                </a:solidFill>
                <a:latin typeface="Helvetica" pitchFamily="2" charset="0"/>
              </a:rPr>
              <a:t>Phép</a:t>
            </a:r>
            <a:r>
              <a:rPr lang="vi-VN" dirty="0">
                <a:solidFill>
                  <a:srgbClr val="000000"/>
                </a:solidFill>
                <a:latin typeface="Helvetica" pitchFamily="2" charset="0"/>
              </a:rPr>
              <a:t> </a:t>
            </a:r>
            <a:r>
              <a:rPr lang="vi-VN" i="1" dirty="0">
                <a:solidFill>
                  <a:srgbClr val="000000"/>
                </a:solidFill>
                <a:latin typeface="Helvetica" pitchFamily="2" charset="0"/>
              </a:rPr>
              <a:t>toán</a:t>
            </a:r>
            <a:r>
              <a:rPr lang="vi-VN" dirty="0">
                <a:solidFill>
                  <a:srgbClr val="000000"/>
                </a:solidFill>
                <a:latin typeface="Helvetica" pitchFamily="2" charset="0"/>
              </a:rPr>
              <a:t> </a:t>
            </a:r>
            <a:r>
              <a:rPr lang="vi-VN" i="1" dirty="0">
                <a:solidFill>
                  <a:srgbClr val="000000"/>
                </a:solidFill>
                <a:latin typeface="Helvetica" pitchFamily="2" charset="0"/>
              </a:rPr>
              <a:t>+</a:t>
            </a:r>
            <a:r>
              <a:rPr lang="vi-VN" dirty="0">
                <a:solidFill>
                  <a:srgbClr val="000000"/>
                </a:solidFill>
                <a:latin typeface="Helvetica" pitchFamily="2" charset="0"/>
              </a:rPr>
              <a:t> </a:t>
            </a:r>
            <a:r>
              <a:rPr lang="vi-VN" i="1" dirty="0">
                <a:solidFill>
                  <a:srgbClr val="000000"/>
                </a:solidFill>
                <a:latin typeface="Helvetica" pitchFamily="2" charset="0"/>
              </a:rPr>
              <a:t>và</a:t>
            </a:r>
            <a:r>
              <a:rPr lang="vi-VN" dirty="0">
                <a:solidFill>
                  <a:srgbClr val="000000"/>
                </a:solidFill>
                <a:latin typeface="SimSun" panose="02010600030101010101" pitchFamily="2" charset="-122"/>
                <a:ea typeface="SimSun" panose="02010600030101010101" pitchFamily="2" charset="-122"/>
              </a:rPr>
              <a:t>﹣</a:t>
            </a:r>
            <a:r>
              <a:rPr lang="vi-VN" i="1" dirty="0">
                <a:solidFill>
                  <a:srgbClr val="000000"/>
                </a:solidFill>
                <a:latin typeface="Helvetica" pitchFamily="2" charset="0"/>
              </a:rPr>
              <a:t>thì</a:t>
            </a:r>
            <a:r>
              <a:rPr lang="vi-VN" dirty="0">
                <a:solidFill>
                  <a:srgbClr val="000000"/>
                </a:solidFill>
                <a:latin typeface="Helvetica" pitchFamily="2" charset="0"/>
              </a:rPr>
              <a:t> </a:t>
            </a:r>
            <a:r>
              <a:rPr lang="vi-VN" i="1" dirty="0">
                <a:solidFill>
                  <a:srgbClr val="000000"/>
                </a:solidFill>
                <a:latin typeface="Helvetica" pitchFamily="2" charset="0"/>
              </a:rPr>
              <a:t>hầu</a:t>
            </a:r>
            <a:r>
              <a:rPr lang="vi-VN" dirty="0">
                <a:solidFill>
                  <a:srgbClr val="000000"/>
                </a:solidFill>
                <a:latin typeface="Helvetica" pitchFamily="2" charset="0"/>
              </a:rPr>
              <a:t> </a:t>
            </a:r>
            <a:r>
              <a:rPr lang="vi-VN" i="1" dirty="0">
                <a:solidFill>
                  <a:srgbClr val="000000"/>
                </a:solidFill>
                <a:latin typeface="Helvetica" pitchFamily="2" charset="0"/>
              </a:rPr>
              <a:t>hết</a:t>
            </a:r>
            <a:r>
              <a:rPr lang="vi-VN" dirty="0">
                <a:solidFill>
                  <a:srgbClr val="000000"/>
                </a:solidFill>
                <a:latin typeface="Helvetica" pitchFamily="2" charset="0"/>
              </a:rPr>
              <a:t> </a:t>
            </a:r>
            <a:r>
              <a:rPr lang="vi-VN" i="1" dirty="0">
                <a:solidFill>
                  <a:srgbClr val="000000"/>
                </a:solidFill>
                <a:latin typeface="Helvetica" pitchFamily="2" charset="0"/>
              </a:rPr>
              <a:t>đều</a:t>
            </a:r>
            <a:r>
              <a:rPr lang="vi-VN" dirty="0">
                <a:solidFill>
                  <a:srgbClr val="000000"/>
                </a:solidFill>
                <a:latin typeface="Helvetica" pitchFamily="2" charset="0"/>
              </a:rPr>
              <a:t> </a:t>
            </a:r>
            <a:r>
              <a:rPr lang="vi-VN" i="1" dirty="0">
                <a:solidFill>
                  <a:srgbClr val="000000"/>
                </a:solidFill>
                <a:latin typeface="Helvetica" pitchFamily="2" charset="0"/>
              </a:rPr>
              <a:t>được</a:t>
            </a:r>
            <a:r>
              <a:rPr lang="vi-VN" dirty="0">
                <a:solidFill>
                  <a:srgbClr val="000000"/>
                </a:solidFill>
                <a:latin typeface="Helvetica" pitchFamily="2" charset="0"/>
              </a:rPr>
              <a:t> </a:t>
            </a:r>
            <a:r>
              <a:rPr lang="vi-VN" i="1" dirty="0">
                <a:solidFill>
                  <a:srgbClr val="000000"/>
                </a:solidFill>
                <a:latin typeface="Helvetica" pitchFamily="2" charset="0"/>
              </a:rPr>
              <a:t>hỗ</a:t>
            </a:r>
            <a:r>
              <a:rPr lang="vi-VN" dirty="0">
                <a:solidFill>
                  <a:srgbClr val="000000"/>
                </a:solidFill>
                <a:latin typeface="Helvetica" pitchFamily="2" charset="0"/>
              </a:rPr>
              <a:t> </a:t>
            </a:r>
            <a:r>
              <a:rPr lang="vi-VN" i="1" dirty="0">
                <a:solidFill>
                  <a:srgbClr val="000000"/>
                </a:solidFill>
                <a:latin typeface="Helvetica" pitchFamily="2" charset="0"/>
              </a:rPr>
              <a:t>trợ,</a:t>
            </a:r>
            <a:r>
              <a:rPr lang="vi-VN" dirty="0">
                <a:solidFill>
                  <a:srgbClr val="000000"/>
                </a:solidFill>
                <a:latin typeface="Helvetica" pitchFamily="2" charset="0"/>
              </a:rPr>
              <a:t> </a:t>
            </a:r>
            <a:r>
              <a:rPr lang="vi-VN" i="1" dirty="0">
                <a:solidFill>
                  <a:srgbClr val="000000"/>
                </a:solidFill>
                <a:latin typeface="Helvetica" pitchFamily="2" charset="0"/>
              </a:rPr>
              <a:t>nhưng</a:t>
            </a:r>
            <a:r>
              <a:rPr lang="vi-VN" dirty="0">
                <a:solidFill>
                  <a:srgbClr val="000000"/>
                </a:solidFill>
                <a:latin typeface="Helvetica" pitchFamily="2" charset="0"/>
              </a:rPr>
              <a:t> </a:t>
            </a:r>
            <a:r>
              <a:rPr lang="vi-VN" i="1" dirty="0">
                <a:solidFill>
                  <a:srgbClr val="000000"/>
                </a:solidFill>
                <a:latin typeface="Helvetica" pitchFamily="2" charset="0"/>
              </a:rPr>
              <a:t>các</a:t>
            </a:r>
            <a:r>
              <a:rPr lang="vi-VN" dirty="0">
                <a:solidFill>
                  <a:srgbClr val="000000"/>
                </a:solidFill>
                <a:latin typeface="Helvetica" pitchFamily="2" charset="0"/>
              </a:rPr>
              <a:t> </a:t>
            </a:r>
            <a:r>
              <a:rPr lang="vi-VN" i="1" dirty="0">
                <a:solidFill>
                  <a:srgbClr val="000000"/>
                </a:solidFill>
                <a:latin typeface="Helvetica" pitchFamily="2" charset="0"/>
              </a:rPr>
              <a:t>phép</a:t>
            </a:r>
            <a:r>
              <a:rPr lang="vi-VN" dirty="0">
                <a:solidFill>
                  <a:srgbClr val="000000"/>
                </a:solidFill>
                <a:latin typeface="Helvetica" pitchFamily="2" charset="0"/>
              </a:rPr>
              <a:t> </a:t>
            </a:r>
            <a:r>
              <a:rPr lang="vi-VN" i="1" dirty="0">
                <a:solidFill>
                  <a:srgbClr val="000000"/>
                </a:solidFill>
                <a:latin typeface="Helvetica" pitchFamily="2" charset="0"/>
              </a:rPr>
              <a:t>toán</a:t>
            </a:r>
            <a:r>
              <a:rPr lang="vi-VN" dirty="0">
                <a:solidFill>
                  <a:srgbClr val="000000"/>
                </a:solidFill>
                <a:latin typeface="Helvetica" pitchFamily="2" charset="0"/>
              </a:rPr>
              <a:t> </a:t>
            </a:r>
            <a:r>
              <a:rPr lang="vi-VN" i="1" dirty="0">
                <a:solidFill>
                  <a:srgbClr val="000000"/>
                </a:solidFill>
                <a:latin typeface="Helvetica" pitchFamily="2" charset="0"/>
              </a:rPr>
              <a:t>còn</a:t>
            </a:r>
            <a:r>
              <a:rPr lang="vi-VN" dirty="0">
                <a:solidFill>
                  <a:srgbClr val="000000"/>
                </a:solidFill>
                <a:latin typeface="Helvetica" pitchFamily="2" charset="0"/>
              </a:rPr>
              <a:t> </a:t>
            </a:r>
            <a:r>
              <a:rPr lang="vi-VN" i="1" dirty="0">
                <a:solidFill>
                  <a:srgbClr val="000000"/>
                </a:solidFill>
                <a:latin typeface="Helvetica" pitchFamily="2" charset="0"/>
              </a:rPr>
              <a:t>lại</a:t>
            </a:r>
            <a:r>
              <a:rPr lang="vi-VN" dirty="0">
                <a:solidFill>
                  <a:srgbClr val="000000"/>
                </a:solidFill>
                <a:latin typeface="Helvetica" pitchFamily="2" charset="0"/>
              </a:rPr>
              <a:t> </a:t>
            </a:r>
            <a:r>
              <a:rPr lang="vi-VN" i="1" dirty="0">
                <a:solidFill>
                  <a:srgbClr val="000000"/>
                </a:solidFill>
                <a:latin typeface="Helvetica" pitchFamily="2" charset="0"/>
              </a:rPr>
              <a:t>chỉ</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sử</a:t>
            </a:r>
            <a:r>
              <a:rPr lang="vi-VN" dirty="0">
                <a:solidFill>
                  <a:srgbClr val="000000"/>
                </a:solidFill>
                <a:latin typeface="Helvetica" pitchFamily="2" charset="0"/>
              </a:rPr>
              <a:t> </a:t>
            </a:r>
            <a:r>
              <a:rPr lang="vi-VN" i="1" dirty="0">
                <a:solidFill>
                  <a:srgbClr val="000000"/>
                </a:solidFill>
                <a:latin typeface="Helvetica" pitchFamily="2" charset="0"/>
              </a:rPr>
              <a:t>dụng</a:t>
            </a:r>
            <a:r>
              <a:rPr lang="vi-VN" dirty="0">
                <a:solidFill>
                  <a:srgbClr val="000000"/>
                </a:solidFill>
                <a:latin typeface="Helvetica" pitchFamily="2" charset="0"/>
              </a:rPr>
              <a:t> </a:t>
            </a:r>
            <a:r>
              <a:rPr lang="vi-VN" i="1" dirty="0">
                <a:solidFill>
                  <a:srgbClr val="000000"/>
                </a:solidFill>
                <a:latin typeface="Helvetica" pitchFamily="2" charset="0"/>
              </a:rPr>
              <a:t>đặng</a:t>
            </a:r>
            <a:r>
              <a:rPr lang="vi-VN" dirty="0">
                <a:solidFill>
                  <a:srgbClr val="000000"/>
                </a:solidFill>
                <a:latin typeface="Helvetica" pitchFamily="2" charset="0"/>
              </a:rPr>
              <a:t> </a:t>
            </a:r>
            <a:r>
              <a:rPr lang="vi-VN" i="1" dirty="0">
                <a:solidFill>
                  <a:srgbClr val="000000"/>
                </a:solidFill>
                <a:latin typeface="Helvetica" pitchFamily="2" charset="0"/>
              </a:rPr>
              <a:t>tính</a:t>
            </a:r>
            <a:r>
              <a:rPr lang="vi-VN" dirty="0">
                <a:solidFill>
                  <a:srgbClr val="000000"/>
                </a:solidFill>
                <a:latin typeface="Helvetica" pitchFamily="2" charset="0"/>
              </a:rPr>
              <a:t> </a:t>
            </a:r>
            <a:r>
              <a:rPr lang="vi-VN" i="1" dirty="0">
                <a:solidFill>
                  <a:srgbClr val="000000"/>
                </a:solidFill>
                <a:latin typeface="Helvetica" pitchFamily="2" charset="0"/>
              </a:rPr>
              <a:t>toán</a:t>
            </a:r>
            <a:r>
              <a:rPr lang="vi-VN" dirty="0">
                <a:solidFill>
                  <a:srgbClr val="000000"/>
                </a:solidFill>
                <a:latin typeface="Helvetica" pitchFamily="2" charset="0"/>
              </a:rPr>
              <a:t> </a:t>
            </a:r>
            <a:r>
              <a:rPr lang="vi-VN" i="1" dirty="0">
                <a:solidFill>
                  <a:srgbClr val="000000"/>
                </a:solidFill>
                <a:latin typeface="Helvetica" pitchFamily="2" charset="0"/>
              </a:rPr>
              <a:t>số</a:t>
            </a:r>
            <a:r>
              <a:rPr lang="vi-VN" dirty="0">
                <a:solidFill>
                  <a:srgbClr val="000000"/>
                </a:solidFill>
                <a:latin typeface="Helvetica" pitchFamily="2" charset="0"/>
              </a:rPr>
              <a:t> </a:t>
            </a:r>
            <a:r>
              <a:rPr lang="vi-VN" i="1" dirty="0">
                <a:solidFill>
                  <a:srgbClr val="000000"/>
                </a:solidFill>
                <a:latin typeface="Helvetica" pitchFamily="2" charset="0"/>
              </a:rPr>
              <a:t>học,</a:t>
            </a:r>
            <a:r>
              <a:rPr lang="vi-VN" dirty="0">
                <a:solidFill>
                  <a:srgbClr val="000000"/>
                </a:solidFill>
                <a:latin typeface="Helvetica" pitchFamily="2" charset="0"/>
              </a:rPr>
              <a:t> </a:t>
            </a:r>
            <a:r>
              <a:rPr lang="vi-VN" i="1" dirty="0">
                <a:solidFill>
                  <a:srgbClr val="000000"/>
                </a:solidFill>
                <a:latin typeface="Helvetica" pitchFamily="2" charset="0"/>
              </a:rPr>
              <a:t>ví</a:t>
            </a:r>
            <a:r>
              <a:rPr lang="vi-VN" dirty="0">
                <a:solidFill>
                  <a:srgbClr val="000000"/>
                </a:solidFill>
                <a:latin typeface="Helvetica" pitchFamily="2" charset="0"/>
              </a:rPr>
              <a:t> </a:t>
            </a:r>
            <a:r>
              <a:rPr lang="vi-VN" i="1" dirty="0">
                <a:solidFill>
                  <a:srgbClr val="000000"/>
                </a:solidFill>
                <a:latin typeface="Helvetica" pitchFamily="2" charset="0"/>
              </a:rPr>
              <a:t>dụ</a:t>
            </a:r>
            <a:r>
              <a:rPr lang="vi-VN" dirty="0">
                <a:solidFill>
                  <a:srgbClr val="000000"/>
                </a:solidFill>
                <a:latin typeface="Helvetica" pitchFamily="2" charset="0"/>
              </a:rPr>
              <a:t> </a:t>
            </a:r>
            <a:r>
              <a:rPr lang="vi-VN" i="1" dirty="0">
                <a:solidFill>
                  <a:srgbClr val="000000"/>
                </a:solidFill>
                <a:latin typeface="Helvetica" pitchFamily="2" charset="0"/>
              </a:rPr>
              <a:t>các</a:t>
            </a:r>
            <a:r>
              <a:rPr lang="vi-VN" dirty="0">
                <a:solidFill>
                  <a:srgbClr val="000000"/>
                </a:solidFill>
                <a:latin typeface="Helvetica" pitchFamily="2" charset="0"/>
              </a:rPr>
              <a:t> </a:t>
            </a:r>
            <a:r>
              <a:rPr lang="vi-VN" i="1" dirty="0">
                <a:solidFill>
                  <a:srgbClr val="000000"/>
                </a:solidFill>
                <a:latin typeface="Helvetica" pitchFamily="2" charset="0"/>
              </a:rPr>
              <a:t>thông</a:t>
            </a:r>
            <a:r>
              <a:rPr lang="vi-VN" dirty="0">
                <a:solidFill>
                  <a:srgbClr val="000000"/>
                </a:solidFill>
                <a:latin typeface="Helvetica" pitchFamily="2" charset="0"/>
              </a:rPr>
              <a:t> </a:t>
            </a:r>
            <a:r>
              <a:rPr lang="vi-VN" i="1" dirty="0">
                <a:solidFill>
                  <a:srgbClr val="000000"/>
                </a:solidFill>
                <a:latin typeface="Helvetica" pitchFamily="2" charset="0"/>
              </a:rPr>
              <a:t>số,</a:t>
            </a:r>
            <a:r>
              <a:rPr lang="vi-VN" dirty="0">
                <a:solidFill>
                  <a:srgbClr val="000000"/>
                </a:solidFill>
                <a:latin typeface="Helvetica" pitchFamily="2" charset="0"/>
              </a:rPr>
              <a:t> </a:t>
            </a:r>
            <a:r>
              <a:rPr lang="vi-VN" i="1" dirty="0">
                <a:solidFill>
                  <a:srgbClr val="000000"/>
                </a:solidFill>
                <a:latin typeface="Helvetica" pitchFamily="2" charset="0"/>
              </a:rPr>
              <a:t>thay</a:t>
            </a:r>
            <a:r>
              <a:rPr lang="vi-VN" dirty="0">
                <a:solidFill>
                  <a:srgbClr val="000000"/>
                </a:solidFill>
                <a:latin typeface="Helvetica" pitchFamily="2" charset="0"/>
              </a:rPr>
              <a:t> </a:t>
            </a:r>
            <a:r>
              <a:rPr lang="vi-VN" i="1" dirty="0">
                <a:solidFill>
                  <a:srgbClr val="000000"/>
                </a:solidFill>
                <a:latin typeface="Helvetica" pitchFamily="2" charset="0"/>
              </a:rPr>
              <a:t>vì</a:t>
            </a:r>
            <a:r>
              <a:rPr lang="vi-VN" dirty="0">
                <a:solidFill>
                  <a:srgbClr val="000000"/>
                </a:solidFill>
                <a:latin typeface="Helvetica" pitchFamily="2" charset="0"/>
              </a:rPr>
              <a:t> </a:t>
            </a:r>
            <a:r>
              <a:rPr lang="vi-VN" i="1" dirty="0">
                <a:solidFill>
                  <a:srgbClr val="000000"/>
                </a:solidFill>
                <a:latin typeface="Helvetica" pitchFamily="2" charset="0"/>
              </a:rPr>
              <a:t>dùng</a:t>
            </a:r>
            <a:r>
              <a:rPr lang="vi-VN" dirty="0">
                <a:solidFill>
                  <a:srgbClr val="000000"/>
                </a:solidFill>
                <a:latin typeface="Helvetica" pitchFamily="2" charset="0"/>
              </a:rPr>
              <a:t> </a:t>
            </a:r>
            <a:r>
              <a:rPr lang="vi-VN" i="1" dirty="0">
                <a:solidFill>
                  <a:srgbClr val="000000"/>
                </a:solidFill>
                <a:latin typeface="Helvetica" pitchFamily="2" charset="0"/>
              </a:rPr>
              <a:t>trong</a:t>
            </a:r>
            <a:r>
              <a:rPr lang="vi-VN" dirty="0">
                <a:solidFill>
                  <a:srgbClr val="000000"/>
                </a:solidFill>
                <a:latin typeface="Helvetica" pitchFamily="2" charset="0"/>
              </a:rPr>
              <a:t> </a:t>
            </a:r>
            <a:r>
              <a:rPr lang="vi-VN" b="1" i="1" dirty="0">
                <a:solidFill>
                  <a:srgbClr val="000000"/>
                </a:solidFill>
                <a:latin typeface="Helvetica" pitchFamily="2" charset="0"/>
              </a:rPr>
              <a:t>assign</a:t>
            </a:r>
            <a:r>
              <a:rPr lang="vi-VN" i="1" dirty="0">
                <a:solidFill>
                  <a:srgbClr val="000000"/>
                </a:solidFill>
                <a:latin typeface="Helvetica" pitchFamily="2" charset="0"/>
              </a:rPr>
              <a:t>.</a:t>
            </a:r>
            <a:endParaRPr lang="vi-VN" dirty="0">
              <a:solidFill>
                <a:srgbClr val="000000"/>
              </a:solidFill>
              <a:effectLst/>
              <a:latin typeface="Helvetica" pitchFamily="2" charset="0"/>
            </a:endParaRPr>
          </a:p>
        </p:txBody>
      </p:sp>
      <p:sp>
        <p:nvSpPr>
          <p:cNvPr id="8" name="Project Status"/>
          <p:cNvSpPr txBox="1"/>
          <p:nvPr/>
        </p:nvSpPr>
        <p:spPr>
          <a:xfrm>
            <a:off x="244785" y="3421009"/>
            <a:ext cx="5894989" cy="441146"/>
          </a:xfrm>
          <a:prstGeom prst="rect">
            <a:avLst/>
          </a:prstGeom>
          <a:ln w="12700">
            <a:miter lim="400000"/>
          </a:ln>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sz="2200" b="1" dirty="0">
                <a:solidFill>
                  <a:srgbClr val="302280"/>
                </a:solidFill>
              </a:rPr>
              <a:t>3.7 Conditional operators – Phép toán điều kiện</a:t>
            </a:r>
            <a:endParaRPr lang="en-US" sz="2200" b="1" dirty="0">
              <a:solidFill>
                <a:srgbClr val="302280"/>
              </a:solidFill>
            </a:endParaRPr>
          </a:p>
        </p:txBody>
      </p:sp>
      <p:sp>
        <p:nvSpPr>
          <p:cNvPr id="6" name="Rectangle 5"/>
          <p:cNvSpPr/>
          <p:nvPr/>
        </p:nvSpPr>
        <p:spPr>
          <a:xfrm>
            <a:off x="87549" y="3823519"/>
            <a:ext cx="12003931" cy="646331"/>
          </a:xfrm>
          <a:prstGeom prst="rect">
            <a:avLst/>
          </a:prstGeom>
        </p:spPr>
        <p:txBody>
          <a:bodyPr wrap="square">
            <a:spAutoFit/>
          </a:bodyPr>
          <a:lstStyle/>
          <a:p>
            <a:pPr marL="285750" indent="-285750">
              <a:buFont typeface="Courier New" panose="02070309020205020404" pitchFamily="49" charset="0"/>
              <a:buChar char="o"/>
            </a:pPr>
            <a:r>
              <a:rPr lang="vi-VN" dirty="0">
                <a:solidFill>
                  <a:srgbClr val="000000"/>
                </a:solidFill>
                <a:latin typeface="Helvetica" pitchFamily="2" charset="0"/>
              </a:rPr>
              <a:t>Phép toán điều kiện là cách ngắn gọn thay vì tạo một bộ mux và sử dụng nó. Phép toán này có dạng giống như trong C.</a:t>
            </a:r>
            <a:endParaRPr lang="vi-VN" dirty="0">
              <a:solidFill>
                <a:srgbClr val="000000"/>
              </a:solidFill>
              <a:effectLst/>
              <a:latin typeface="Helvetica" pitchFamily="2" charset="0"/>
            </a:endParaRPr>
          </a:p>
        </p:txBody>
      </p:sp>
      <p:pic>
        <p:nvPicPr>
          <p:cNvPr id="7" name="Picture 6"/>
          <p:cNvPicPr>
            <a:picLocks noChangeAspect="1"/>
          </p:cNvPicPr>
          <p:nvPr/>
        </p:nvPicPr>
        <p:blipFill>
          <a:blip r:embed="rId3"/>
          <a:stretch>
            <a:fillRect/>
          </a:stretch>
        </p:blipFill>
        <p:spPr>
          <a:xfrm>
            <a:off x="3261359" y="4186247"/>
            <a:ext cx="5669280" cy="1730784"/>
          </a:xfrm>
          <a:prstGeom prst="rect">
            <a:avLst/>
          </a:prstGeom>
        </p:spPr>
      </p:pic>
      <p:sp>
        <p:nvSpPr>
          <p:cNvPr id="9" name="Rectangle 8"/>
          <p:cNvSpPr/>
          <p:nvPr/>
        </p:nvSpPr>
        <p:spPr>
          <a:xfrm>
            <a:off x="17820" y="5956593"/>
            <a:ext cx="12130420" cy="646331"/>
          </a:xfrm>
          <a:prstGeom prst="rect">
            <a:avLst/>
          </a:prstGeom>
        </p:spPr>
        <p:txBody>
          <a:bodyPr wrap="square">
            <a:spAutoFit/>
          </a:bodyPr>
          <a:lstStyle/>
          <a:p>
            <a:pPr marL="285750" indent="-285750">
              <a:buFont typeface="Wingdings" panose="05000000000000000000" pitchFamily="2" charset="2"/>
              <a:buChar char="v"/>
            </a:pPr>
            <a:r>
              <a:rPr lang="vi-VN" i="1" dirty="0">
                <a:solidFill>
                  <a:srgbClr val="000000"/>
                </a:solidFill>
                <a:latin typeface="Helvetica" pitchFamily="2" charset="0"/>
              </a:rPr>
              <a:t>Condition</a:t>
            </a:r>
            <a:r>
              <a:rPr lang="vi-VN" dirty="0">
                <a:solidFill>
                  <a:srgbClr val="000000"/>
                </a:solidFill>
                <a:latin typeface="Helvetica" pitchFamily="2" charset="0"/>
              </a:rPr>
              <a:t> </a:t>
            </a:r>
            <a:r>
              <a:rPr lang="vi-VN" i="1" dirty="0">
                <a:solidFill>
                  <a:srgbClr val="000000"/>
                </a:solidFill>
                <a:latin typeface="Helvetica" pitchFamily="2" charset="0"/>
              </a:rPr>
              <a:t>phải</a:t>
            </a:r>
            <a:r>
              <a:rPr lang="vi-VN" dirty="0">
                <a:solidFill>
                  <a:srgbClr val="000000"/>
                </a:solidFill>
                <a:latin typeface="Helvetica" pitchFamily="2" charset="0"/>
              </a:rPr>
              <a:t> </a:t>
            </a:r>
            <a:r>
              <a:rPr lang="vi-VN" i="1" dirty="0">
                <a:solidFill>
                  <a:srgbClr val="000000"/>
                </a:solidFill>
                <a:latin typeface="Helvetica" pitchFamily="2" charset="0"/>
              </a:rPr>
              <a:t>mang</a:t>
            </a:r>
            <a:r>
              <a:rPr lang="vi-VN" dirty="0">
                <a:solidFill>
                  <a:srgbClr val="000000"/>
                </a:solidFill>
                <a:latin typeface="Helvetica" pitchFamily="2" charset="0"/>
              </a:rPr>
              <a:t> </a:t>
            </a:r>
            <a:r>
              <a:rPr lang="vi-VN" i="1" dirty="0">
                <a:solidFill>
                  <a:srgbClr val="000000"/>
                </a:solidFill>
                <a:latin typeface="Helvetica" pitchFamily="2" charset="0"/>
              </a:rPr>
              <a:t>giá</a:t>
            </a:r>
            <a:r>
              <a:rPr lang="vi-VN" dirty="0">
                <a:solidFill>
                  <a:srgbClr val="000000"/>
                </a:solidFill>
                <a:latin typeface="Helvetica" pitchFamily="2" charset="0"/>
              </a:rPr>
              <a:t> </a:t>
            </a:r>
            <a:r>
              <a:rPr lang="vi-VN" i="1" dirty="0">
                <a:solidFill>
                  <a:srgbClr val="000000"/>
                </a:solidFill>
                <a:latin typeface="Helvetica" pitchFamily="2" charset="0"/>
              </a:rPr>
              <a:t>trị</a:t>
            </a:r>
            <a:r>
              <a:rPr lang="vi-VN" dirty="0">
                <a:solidFill>
                  <a:srgbClr val="000000"/>
                </a:solidFill>
                <a:latin typeface="Helvetica" pitchFamily="2" charset="0"/>
              </a:rPr>
              <a:t> </a:t>
            </a:r>
            <a:r>
              <a:rPr lang="vi-VN" i="1" dirty="0">
                <a:solidFill>
                  <a:srgbClr val="000000"/>
                </a:solidFill>
                <a:latin typeface="Helvetica" pitchFamily="2" charset="0"/>
              </a:rPr>
              <a:t>true/false,</a:t>
            </a:r>
            <a:r>
              <a:rPr lang="vi-VN" dirty="0">
                <a:solidFill>
                  <a:srgbClr val="000000"/>
                </a:solidFill>
                <a:latin typeface="Helvetica" pitchFamily="2" charset="0"/>
              </a:rPr>
              <a:t> </a:t>
            </a:r>
            <a:r>
              <a:rPr lang="vi-VN" i="1" dirty="0">
                <a:solidFill>
                  <a:srgbClr val="000000"/>
                </a:solidFill>
                <a:latin typeface="Helvetica" pitchFamily="2" charset="0"/>
              </a:rPr>
              <a:t>nên</a:t>
            </a:r>
            <a:r>
              <a:rPr lang="vi-VN" dirty="0">
                <a:solidFill>
                  <a:srgbClr val="000000"/>
                </a:solidFill>
                <a:latin typeface="Helvetica" pitchFamily="2" charset="0"/>
              </a:rPr>
              <a:t> </a:t>
            </a:r>
            <a:r>
              <a:rPr lang="vi-VN" i="1" dirty="0">
                <a:solidFill>
                  <a:srgbClr val="000000"/>
                </a:solidFill>
                <a:latin typeface="Helvetica" pitchFamily="2" charset="0"/>
              </a:rPr>
              <a:t>cần</a:t>
            </a:r>
            <a:r>
              <a:rPr lang="vi-VN" dirty="0">
                <a:solidFill>
                  <a:srgbClr val="000000"/>
                </a:solidFill>
                <a:latin typeface="Helvetica" pitchFamily="2" charset="0"/>
              </a:rPr>
              <a:t> </a:t>
            </a:r>
            <a:r>
              <a:rPr lang="vi-VN" i="1" dirty="0">
                <a:solidFill>
                  <a:srgbClr val="000000"/>
                </a:solidFill>
                <a:latin typeface="Helvetica" pitchFamily="2" charset="0"/>
              </a:rPr>
              <a:t>đặt</a:t>
            </a:r>
            <a:r>
              <a:rPr lang="vi-VN" dirty="0">
                <a:solidFill>
                  <a:srgbClr val="000000"/>
                </a:solidFill>
                <a:latin typeface="Helvetica" pitchFamily="2" charset="0"/>
              </a:rPr>
              <a:t> </a:t>
            </a:r>
            <a:r>
              <a:rPr lang="vi-VN" i="1" dirty="0">
                <a:solidFill>
                  <a:srgbClr val="000000"/>
                </a:solidFill>
                <a:latin typeface="Helvetica" pitchFamily="2" charset="0"/>
              </a:rPr>
              <a:t>condition</a:t>
            </a:r>
            <a:r>
              <a:rPr lang="vi-VN" dirty="0">
                <a:solidFill>
                  <a:srgbClr val="000000"/>
                </a:solidFill>
                <a:latin typeface="Helvetica" pitchFamily="2" charset="0"/>
              </a:rPr>
              <a:t> </a:t>
            </a:r>
            <a:r>
              <a:rPr lang="vi-VN" i="1" dirty="0">
                <a:solidFill>
                  <a:srgbClr val="000000"/>
                </a:solidFill>
                <a:latin typeface="Helvetica" pitchFamily="2" charset="0"/>
              </a:rPr>
              <a:t>là</a:t>
            </a:r>
            <a:r>
              <a:rPr lang="vi-VN" dirty="0">
                <a:solidFill>
                  <a:srgbClr val="000000"/>
                </a:solidFill>
                <a:latin typeface="Helvetica" pitchFamily="2" charset="0"/>
              </a:rPr>
              <a:t> </a:t>
            </a:r>
            <a:r>
              <a:rPr lang="vi-VN" i="1" dirty="0">
                <a:solidFill>
                  <a:srgbClr val="000000"/>
                </a:solidFill>
                <a:latin typeface="Helvetica" pitchFamily="2" charset="0"/>
              </a:rPr>
              <a:t>signal</a:t>
            </a:r>
            <a:r>
              <a:rPr lang="vi-VN" dirty="0">
                <a:solidFill>
                  <a:srgbClr val="000000"/>
                </a:solidFill>
                <a:latin typeface="Helvetica" pitchFamily="2" charset="0"/>
              </a:rPr>
              <a:t> </a:t>
            </a:r>
            <a:r>
              <a:rPr lang="vi-VN" i="1" dirty="0">
                <a:solidFill>
                  <a:srgbClr val="000000"/>
                </a:solidFill>
                <a:latin typeface="Helvetica" pitchFamily="2" charset="0"/>
              </a:rPr>
              <a:t>đơn</a:t>
            </a:r>
            <a:r>
              <a:rPr lang="vi-VN" dirty="0">
                <a:solidFill>
                  <a:srgbClr val="000000"/>
                </a:solidFill>
                <a:latin typeface="Helvetica" pitchFamily="2" charset="0"/>
              </a:rPr>
              <a:t> </a:t>
            </a:r>
            <a:r>
              <a:rPr lang="vi-VN" i="1" dirty="0">
                <a:solidFill>
                  <a:srgbClr val="000000"/>
                </a:solidFill>
                <a:latin typeface="Helvetica" pitchFamily="2" charset="0"/>
              </a:rPr>
              <a:t>(1-bit),</a:t>
            </a:r>
            <a:r>
              <a:rPr lang="vi-VN" dirty="0">
                <a:solidFill>
                  <a:srgbClr val="000000"/>
                </a:solidFill>
                <a:latin typeface="Helvetica" pitchFamily="2" charset="0"/>
              </a:rPr>
              <a:t> </a:t>
            </a:r>
            <a:r>
              <a:rPr lang="vi-VN" i="1" dirty="0">
                <a:solidFill>
                  <a:srgbClr val="000000"/>
                </a:solidFill>
                <a:latin typeface="Helvetica" pitchFamily="2" charset="0"/>
              </a:rPr>
              <a:t>reduction</a:t>
            </a:r>
            <a:r>
              <a:rPr lang="vi-VN" dirty="0">
                <a:solidFill>
                  <a:srgbClr val="000000"/>
                </a:solidFill>
                <a:latin typeface="Helvetica" pitchFamily="2" charset="0"/>
              </a:rPr>
              <a:t> </a:t>
            </a:r>
            <a:r>
              <a:rPr lang="vi-VN" i="1" dirty="0">
                <a:solidFill>
                  <a:srgbClr val="000000"/>
                </a:solidFill>
                <a:latin typeface="Helvetica" pitchFamily="2" charset="0"/>
              </a:rPr>
              <a:t>operators,</a:t>
            </a:r>
            <a:r>
              <a:rPr lang="vi-VN" dirty="0">
                <a:solidFill>
                  <a:srgbClr val="000000"/>
                </a:solidFill>
                <a:latin typeface="Helvetica" pitchFamily="2" charset="0"/>
              </a:rPr>
              <a:t> </a:t>
            </a:r>
            <a:r>
              <a:rPr lang="vi-VN" i="1" dirty="0">
                <a:solidFill>
                  <a:srgbClr val="000000"/>
                </a:solidFill>
                <a:latin typeface="Helvetica" pitchFamily="2" charset="0"/>
              </a:rPr>
              <a:t>logical operators,</a:t>
            </a:r>
            <a:r>
              <a:rPr lang="vi-VN" dirty="0">
                <a:solidFill>
                  <a:srgbClr val="000000"/>
                </a:solidFill>
                <a:latin typeface="Helvetica" pitchFamily="2" charset="0"/>
              </a:rPr>
              <a:t> </a:t>
            </a:r>
            <a:r>
              <a:rPr lang="vi-VN" i="1" dirty="0">
                <a:solidFill>
                  <a:srgbClr val="000000"/>
                </a:solidFill>
                <a:latin typeface="Helvetica" pitchFamily="2" charset="0"/>
              </a:rPr>
              <a:t>hoặc</a:t>
            </a:r>
            <a:r>
              <a:rPr lang="vi-VN" dirty="0">
                <a:solidFill>
                  <a:srgbClr val="000000"/>
                </a:solidFill>
                <a:latin typeface="Helvetica" pitchFamily="2" charset="0"/>
              </a:rPr>
              <a:t> </a:t>
            </a:r>
            <a:r>
              <a:rPr lang="vi-VN" i="1" dirty="0">
                <a:solidFill>
                  <a:srgbClr val="000000"/>
                </a:solidFill>
                <a:latin typeface="Helvetica" pitchFamily="2" charset="0"/>
              </a:rPr>
              <a:t>phép</a:t>
            </a:r>
            <a:r>
              <a:rPr lang="vi-VN" dirty="0">
                <a:solidFill>
                  <a:srgbClr val="000000"/>
                </a:solidFill>
                <a:latin typeface="Helvetica" pitchFamily="2" charset="0"/>
              </a:rPr>
              <a:t> </a:t>
            </a:r>
            <a:r>
              <a:rPr lang="vi-VN" i="1" dirty="0">
                <a:solidFill>
                  <a:srgbClr val="000000"/>
                </a:solidFill>
                <a:latin typeface="Helvetica" pitchFamily="2" charset="0"/>
              </a:rPr>
              <a:t>so</a:t>
            </a:r>
            <a:r>
              <a:rPr lang="vi-VN" dirty="0">
                <a:solidFill>
                  <a:srgbClr val="000000"/>
                </a:solidFill>
                <a:latin typeface="Helvetica" pitchFamily="2" charset="0"/>
              </a:rPr>
              <a:t> </a:t>
            </a:r>
            <a:r>
              <a:rPr lang="vi-VN" i="1" dirty="0">
                <a:solidFill>
                  <a:srgbClr val="000000"/>
                </a:solidFill>
                <a:latin typeface="Helvetica" pitchFamily="2" charset="0"/>
              </a:rPr>
              <a:t>sánh.</a:t>
            </a:r>
            <a:endParaRPr lang="vi-VN" dirty="0">
              <a:solidFill>
                <a:srgbClr val="000000"/>
              </a:solidFill>
              <a:effectLst/>
              <a:latin typeface="Helvetica"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8728</Words>
  <Application>WPS Presentation</Application>
  <PresentationFormat>Widescreen</PresentationFormat>
  <Paragraphs>228</Paragraphs>
  <Slides>28</Slides>
  <Notes>27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Arial</vt:lpstr>
      <vt:lpstr>SimSun</vt:lpstr>
      <vt:lpstr>Wingdings</vt:lpstr>
      <vt:lpstr>Roboto</vt:lpstr>
      <vt:lpstr>Times New Roman</vt:lpstr>
      <vt:lpstr>Montserrat Bold</vt:lpstr>
      <vt:lpstr>Segoe Print</vt:lpstr>
      <vt:lpstr>Helvetica</vt:lpstr>
      <vt:lpstr>Courier New</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22_Nhật Huy_B13</cp:lastModifiedBy>
  <cp:revision>5</cp:revision>
  <dcterms:created xsi:type="dcterms:W3CDTF">2022-09-12T12:28:00Z</dcterms:created>
  <dcterms:modified xsi:type="dcterms:W3CDTF">2024-11-11T01:09:43Z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7A3B2C4689A94663B66D6C7E8B82EBB2_12</vt:lpwstr>
  </property>
  <property fmtid="{D5CDD505-2E9C-101B-9397-08002B2CF9AE}" pid="3" name="KSOProductBuildVer">
    <vt:lpwstr>1033-12.2.0.18607</vt:lpwstr>
  </property>
</Properties>
</file>